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 id="2147483662" r:id="rId2"/>
    <p:sldMasterId id="2147483660" r:id="rId3"/>
  </p:sldMasterIdLst>
  <p:notesMasterIdLst>
    <p:notesMasterId r:id="rId53"/>
  </p:notesMasterIdLst>
  <p:handoutMasterIdLst>
    <p:handoutMasterId r:id="rId54"/>
  </p:handoutMasterIdLst>
  <p:sldIdLst>
    <p:sldId id="256" r:id="rId4"/>
    <p:sldId id="303" r:id="rId5"/>
    <p:sldId id="304"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7" r:id="rId50"/>
    <p:sldId id="306" r:id="rId51"/>
    <p:sldId id="305" r:id="rId52"/>
  </p:sldIdLst>
  <p:sldSz cx="9144000" cy="6858000" type="screen4x3"/>
  <p:notesSz cx="6858000" cy="9144000"/>
  <p:custDataLst>
    <p:tags r:id="rId5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60" autoAdjust="0"/>
    <p:restoredTop sz="87940" autoAdjust="0"/>
  </p:normalViewPr>
  <p:slideViewPr>
    <p:cSldViewPr snapToGrid="0">
      <p:cViewPr varScale="1">
        <p:scale>
          <a:sx n="98" d="100"/>
          <a:sy n="98" d="100"/>
        </p:scale>
        <p:origin x="-1926" y="-102"/>
      </p:cViewPr>
      <p:guideLst>
        <p:guide orient="horz" pos="2160"/>
        <p:guide pos="172"/>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59" d="100"/>
          <a:sy n="159" d="100"/>
        </p:scale>
        <p:origin x="-5616"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ags" Target="tags/tag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A53729-9784-412E-8AC6-890E9F8F9A24}" type="doc">
      <dgm:prSet loTypeId="urn:microsoft.com/office/officeart/2008/layout/VerticalCurvedList" loCatId="list" qsTypeId="urn:microsoft.com/office/officeart/2005/8/quickstyle/simple5" qsCatId="simple" csTypeId="urn:microsoft.com/office/officeart/2005/8/colors/accent0_1" csCatId="mainScheme" phldr="1"/>
      <dgm:spPr/>
      <dgm:t>
        <a:bodyPr/>
        <a:lstStyle/>
        <a:p>
          <a:endParaRPr lang="en-US"/>
        </a:p>
      </dgm:t>
    </dgm:pt>
    <dgm:pt modelId="{204DBFF5-4AF1-486F-9230-C4ABB4E6BC3D}">
      <dgm:prSet phldrT="[Text]" custT="1"/>
      <dgm:spPr/>
      <dgm:t>
        <a:bodyPr/>
        <a:lstStyle/>
        <a:p>
          <a:r>
            <a:rPr lang="en-US" sz="1300" b="1" dirty="0" smtClean="0">
              <a:solidFill>
                <a:schemeClr val="tx1"/>
              </a:solidFill>
            </a:rPr>
            <a:t>ICD-9 is outdated; implemented in 1979</a:t>
          </a:r>
          <a:endParaRPr lang="en-US" sz="1300" b="1" dirty="0">
            <a:solidFill>
              <a:schemeClr val="tx1"/>
            </a:solidFill>
          </a:endParaRPr>
        </a:p>
      </dgm:t>
    </dgm:pt>
    <dgm:pt modelId="{9AED79E3-1C44-4FB5-8862-24A2F988D8AC}" type="parTrans" cxnId="{31648444-EC5C-4F4B-A45A-29735B0897F8}">
      <dgm:prSet/>
      <dgm:spPr/>
      <dgm:t>
        <a:bodyPr/>
        <a:lstStyle/>
        <a:p>
          <a:endParaRPr lang="en-US"/>
        </a:p>
      </dgm:t>
    </dgm:pt>
    <dgm:pt modelId="{5F7C9042-8CAE-4554-B568-05E732E012EC}" type="sibTrans" cxnId="{31648444-EC5C-4F4B-A45A-29735B0897F8}">
      <dgm:prSet/>
      <dgm:spPr/>
      <dgm:t>
        <a:bodyPr/>
        <a:lstStyle/>
        <a:p>
          <a:endParaRPr lang="en-US"/>
        </a:p>
      </dgm:t>
    </dgm:pt>
    <dgm:pt modelId="{C2ECFD67-0041-4EB0-A108-EB08C212EFA9}">
      <dgm:prSet phldrT="[Text]" custT="1"/>
      <dgm:spPr/>
      <dgm:t>
        <a:bodyPr/>
        <a:lstStyle/>
        <a:p>
          <a:r>
            <a:rPr lang="en-US" sz="1300" b="1" dirty="0" smtClean="0">
              <a:solidFill>
                <a:schemeClr val="tx1"/>
              </a:solidFill>
            </a:rPr>
            <a:t>ICD-10 codes provide greater detail and increased specificity could produce quality data on diagnostic and procedural trends resulting in improved quality</a:t>
          </a:r>
          <a:endParaRPr lang="en-US" sz="1300" b="1" dirty="0">
            <a:solidFill>
              <a:schemeClr val="tx1"/>
            </a:solidFill>
          </a:endParaRPr>
        </a:p>
      </dgm:t>
    </dgm:pt>
    <dgm:pt modelId="{616354D6-3823-49BA-ADAD-C0BC4533891F}" type="parTrans" cxnId="{169B1CF9-FB0B-41AC-8317-74B33243BDB4}">
      <dgm:prSet/>
      <dgm:spPr/>
      <dgm:t>
        <a:bodyPr/>
        <a:lstStyle/>
        <a:p>
          <a:endParaRPr lang="en-US"/>
        </a:p>
      </dgm:t>
    </dgm:pt>
    <dgm:pt modelId="{3677C950-86EE-40B7-89B2-B1266E7C5691}" type="sibTrans" cxnId="{169B1CF9-FB0B-41AC-8317-74B33243BDB4}">
      <dgm:prSet/>
      <dgm:spPr/>
      <dgm:t>
        <a:bodyPr/>
        <a:lstStyle/>
        <a:p>
          <a:endParaRPr lang="en-US"/>
        </a:p>
      </dgm:t>
    </dgm:pt>
    <dgm:pt modelId="{2D68A15E-9848-48A2-B37D-0E465B11C0A0}">
      <dgm:prSet phldrT="[Text]" custT="1"/>
      <dgm:spPr/>
      <dgm:t>
        <a:bodyPr/>
        <a:lstStyle/>
        <a:p>
          <a:r>
            <a:rPr lang="en-US" sz="1300" b="1" dirty="0" smtClean="0">
              <a:solidFill>
                <a:schemeClr val="tx1"/>
              </a:solidFill>
            </a:rPr>
            <a:t>National E-health initiative and engaging in the full benefit from electronic health record (EHR) systems cannot be achieved without replacing ICD-9</a:t>
          </a:r>
          <a:endParaRPr lang="en-US" sz="1300" b="1" dirty="0">
            <a:solidFill>
              <a:schemeClr val="tx1"/>
            </a:solidFill>
          </a:endParaRPr>
        </a:p>
      </dgm:t>
    </dgm:pt>
    <dgm:pt modelId="{CC5C50A7-35CD-43D5-BDD0-D574B9BCAF3A}" type="parTrans" cxnId="{28043A97-D192-4182-A384-5503DFFC0951}">
      <dgm:prSet/>
      <dgm:spPr/>
      <dgm:t>
        <a:bodyPr/>
        <a:lstStyle/>
        <a:p>
          <a:endParaRPr lang="en-US"/>
        </a:p>
      </dgm:t>
    </dgm:pt>
    <dgm:pt modelId="{5955AE0C-ED9B-4113-9AA8-A6E74477224A}" type="sibTrans" cxnId="{28043A97-D192-4182-A384-5503DFFC0951}">
      <dgm:prSet/>
      <dgm:spPr/>
      <dgm:t>
        <a:bodyPr/>
        <a:lstStyle/>
        <a:p>
          <a:endParaRPr lang="en-US"/>
        </a:p>
      </dgm:t>
    </dgm:pt>
    <dgm:pt modelId="{2EFDBC04-BFD4-42EC-9ED0-C7E1EB92985A}">
      <dgm:prSet custT="1"/>
      <dgm:spPr/>
      <dgm:t>
        <a:bodyPr/>
        <a:lstStyle/>
        <a:p>
          <a:r>
            <a:rPr lang="en-US" sz="1300" b="1" dirty="0" smtClean="0">
              <a:solidFill>
                <a:schemeClr val="tx1"/>
              </a:solidFill>
            </a:rPr>
            <a:t>ICD-9 code structure is running out of space </a:t>
          </a:r>
          <a:endParaRPr lang="en-US" sz="1300" b="1" dirty="0">
            <a:solidFill>
              <a:schemeClr val="tx1"/>
            </a:solidFill>
          </a:endParaRPr>
        </a:p>
      </dgm:t>
    </dgm:pt>
    <dgm:pt modelId="{32762A1B-210D-4EE8-A8D7-B1BF670E4B16}" type="parTrans" cxnId="{6E364B45-616E-494B-BFB9-7932886AF700}">
      <dgm:prSet/>
      <dgm:spPr/>
      <dgm:t>
        <a:bodyPr/>
        <a:lstStyle/>
        <a:p>
          <a:endParaRPr lang="en-US"/>
        </a:p>
      </dgm:t>
    </dgm:pt>
    <dgm:pt modelId="{664C7EA4-88C7-47C6-A503-85016EC084F2}" type="sibTrans" cxnId="{6E364B45-616E-494B-BFB9-7932886AF700}">
      <dgm:prSet/>
      <dgm:spPr/>
      <dgm:t>
        <a:bodyPr/>
        <a:lstStyle/>
        <a:p>
          <a:endParaRPr lang="en-US"/>
        </a:p>
      </dgm:t>
    </dgm:pt>
    <dgm:pt modelId="{530F25A8-9DCF-48D8-9950-8046FC35C8EE}">
      <dgm:prSet custT="1"/>
      <dgm:spPr/>
      <dgm:t>
        <a:bodyPr/>
        <a:lstStyle/>
        <a:p>
          <a:r>
            <a:rPr lang="en-US" sz="1300" b="1" dirty="0" smtClean="0">
              <a:solidFill>
                <a:schemeClr val="tx1"/>
              </a:solidFill>
            </a:rPr>
            <a:t>ICD-9 codes do not capture data relating to factors other than disease which significantly limits research capabilities</a:t>
          </a:r>
          <a:endParaRPr lang="en-US" sz="1300" b="1" dirty="0">
            <a:solidFill>
              <a:schemeClr val="tx1"/>
            </a:solidFill>
          </a:endParaRPr>
        </a:p>
      </dgm:t>
    </dgm:pt>
    <dgm:pt modelId="{F2C82DE5-75A7-41E2-A018-20324537CAA3}" type="parTrans" cxnId="{3ACC4EDA-F8CB-4880-AD26-05AF90FFE966}">
      <dgm:prSet/>
      <dgm:spPr/>
      <dgm:t>
        <a:bodyPr/>
        <a:lstStyle/>
        <a:p>
          <a:endParaRPr lang="en-US"/>
        </a:p>
      </dgm:t>
    </dgm:pt>
    <dgm:pt modelId="{AEA1AC3B-0F87-41B9-934E-5B63A38A377F}" type="sibTrans" cxnId="{3ACC4EDA-F8CB-4880-AD26-05AF90FFE966}">
      <dgm:prSet/>
      <dgm:spPr/>
      <dgm:t>
        <a:bodyPr/>
        <a:lstStyle/>
        <a:p>
          <a:endParaRPr lang="en-US"/>
        </a:p>
      </dgm:t>
    </dgm:pt>
    <dgm:pt modelId="{6F7E6E99-DD21-433C-BAA6-4CFCD7F6C7FB}">
      <dgm:prSet custT="1"/>
      <dgm:spPr/>
      <dgm:t>
        <a:bodyPr/>
        <a:lstStyle/>
        <a:p>
          <a:r>
            <a:rPr lang="en-US" sz="1300" b="1" dirty="0" smtClean="0">
              <a:solidFill>
                <a:schemeClr val="tx1"/>
              </a:solidFill>
            </a:rPr>
            <a:t>About 110 other nations have already replaced ICD-9</a:t>
          </a:r>
          <a:endParaRPr lang="en-US" sz="1300" b="1" dirty="0">
            <a:solidFill>
              <a:schemeClr val="tx1"/>
            </a:solidFill>
          </a:endParaRPr>
        </a:p>
      </dgm:t>
    </dgm:pt>
    <dgm:pt modelId="{E3FF8542-A628-434F-A5C6-A4B6D634CD06}" type="parTrans" cxnId="{D2AB2B33-C4BE-4952-B4F4-7CDB743C0280}">
      <dgm:prSet/>
      <dgm:spPr/>
      <dgm:t>
        <a:bodyPr/>
        <a:lstStyle/>
        <a:p>
          <a:endParaRPr lang="en-US"/>
        </a:p>
      </dgm:t>
    </dgm:pt>
    <dgm:pt modelId="{19B4E13E-AE82-44CD-94F0-09D85A8745F5}" type="sibTrans" cxnId="{D2AB2B33-C4BE-4952-B4F4-7CDB743C0280}">
      <dgm:prSet/>
      <dgm:spPr/>
      <dgm:t>
        <a:bodyPr/>
        <a:lstStyle/>
        <a:p>
          <a:endParaRPr lang="en-US"/>
        </a:p>
      </dgm:t>
    </dgm:pt>
    <dgm:pt modelId="{A19D36DD-3798-4917-AC7F-D620CA9B897C}" type="pres">
      <dgm:prSet presAssocID="{D0A53729-9784-412E-8AC6-890E9F8F9A24}" presName="Name0" presStyleCnt="0">
        <dgm:presLayoutVars>
          <dgm:chMax val="7"/>
          <dgm:chPref val="7"/>
          <dgm:dir/>
        </dgm:presLayoutVars>
      </dgm:prSet>
      <dgm:spPr/>
      <dgm:t>
        <a:bodyPr/>
        <a:lstStyle/>
        <a:p>
          <a:endParaRPr lang="en-US"/>
        </a:p>
      </dgm:t>
    </dgm:pt>
    <dgm:pt modelId="{08F63AA6-1A62-4BB2-9CA8-202212B2B652}" type="pres">
      <dgm:prSet presAssocID="{D0A53729-9784-412E-8AC6-890E9F8F9A24}" presName="Name1" presStyleCnt="0"/>
      <dgm:spPr/>
    </dgm:pt>
    <dgm:pt modelId="{B701CE1C-0437-4E48-A65E-4CAF5862CBD6}" type="pres">
      <dgm:prSet presAssocID="{D0A53729-9784-412E-8AC6-890E9F8F9A24}" presName="cycle" presStyleCnt="0"/>
      <dgm:spPr/>
    </dgm:pt>
    <dgm:pt modelId="{4A8F008E-FA83-48EB-A4C6-AEA4B0420C6D}" type="pres">
      <dgm:prSet presAssocID="{D0A53729-9784-412E-8AC6-890E9F8F9A24}" presName="srcNode" presStyleLbl="node1" presStyleIdx="0" presStyleCnt="6"/>
      <dgm:spPr/>
    </dgm:pt>
    <dgm:pt modelId="{F35B8A6A-C0A6-4F49-9936-F35AC8409CDC}" type="pres">
      <dgm:prSet presAssocID="{D0A53729-9784-412E-8AC6-890E9F8F9A24}" presName="conn" presStyleLbl="parChTrans1D2" presStyleIdx="0" presStyleCnt="1"/>
      <dgm:spPr/>
      <dgm:t>
        <a:bodyPr/>
        <a:lstStyle/>
        <a:p>
          <a:endParaRPr lang="en-US"/>
        </a:p>
      </dgm:t>
    </dgm:pt>
    <dgm:pt modelId="{B45D9E2A-A494-4E17-85B7-62BE9884DE75}" type="pres">
      <dgm:prSet presAssocID="{D0A53729-9784-412E-8AC6-890E9F8F9A24}" presName="extraNode" presStyleLbl="node1" presStyleIdx="0" presStyleCnt="6"/>
      <dgm:spPr/>
    </dgm:pt>
    <dgm:pt modelId="{7816312A-E207-4521-8489-26D5A9BD2183}" type="pres">
      <dgm:prSet presAssocID="{D0A53729-9784-412E-8AC6-890E9F8F9A24}" presName="dstNode" presStyleLbl="node1" presStyleIdx="0" presStyleCnt="6"/>
      <dgm:spPr/>
    </dgm:pt>
    <dgm:pt modelId="{12163FD1-DB43-4C93-B906-CD7CF0BE3A53}" type="pres">
      <dgm:prSet presAssocID="{204DBFF5-4AF1-486F-9230-C4ABB4E6BC3D}" presName="text_1" presStyleLbl="node1" presStyleIdx="0" presStyleCnt="6">
        <dgm:presLayoutVars>
          <dgm:bulletEnabled val="1"/>
        </dgm:presLayoutVars>
      </dgm:prSet>
      <dgm:spPr/>
      <dgm:t>
        <a:bodyPr/>
        <a:lstStyle/>
        <a:p>
          <a:endParaRPr lang="en-US"/>
        </a:p>
      </dgm:t>
    </dgm:pt>
    <dgm:pt modelId="{9369F919-5D79-4E5F-836A-7771A63A4089}" type="pres">
      <dgm:prSet presAssocID="{204DBFF5-4AF1-486F-9230-C4ABB4E6BC3D}" presName="accent_1" presStyleCnt="0"/>
      <dgm:spPr/>
    </dgm:pt>
    <dgm:pt modelId="{DC7E3741-5ADE-4472-9798-8D3CCFF3B160}" type="pres">
      <dgm:prSet presAssocID="{204DBFF5-4AF1-486F-9230-C4ABB4E6BC3D}" presName="accentRepeatNode" presStyleLbl="solidFgAcc1" presStyleIdx="0" presStyleCnt="6"/>
      <dgm:spPr>
        <a:prstGeom prst="stripedRightArrow">
          <a:avLst/>
        </a:prstGeom>
        <a:solidFill>
          <a:schemeClr val="accent2"/>
        </a:solidFill>
        <a:ln>
          <a:solidFill>
            <a:srgbClr val="FF0000"/>
          </a:solidFill>
        </a:ln>
      </dgm:spPr>
      <dgm:t>
        <a:bodyPr/>
        <a:lstStyle/>
        <a:p>
          <a:endParaRPr lang="en-US"/>
        </a:p>
      </dgm:t>
    </dgm:pt>
    <dgm:pt modelId="{418C397A-DD48-4DBD-978D-CE266CE2E7C1}" type="pres">
      <dgm:prSet presAssocID="{2EFDBC04-BFD4-42EC-9ED0-C7E1EB92985A}" presName="text_2" presStyleLbl="node1" presStyleIdx="1" presStyleCnt="6">
        <dgm:presLayoutVars>
          <dgm:bulletEnabled val="1"/>
        </dgm:presLayoutVars>
      </dgm:prSet>
      <dgm:spPr/>
      <dgm:t>
        <a:bodyPr/>
        <a:lstStyle/>
        <a:p>
          <a:endParaRPr lang="en-US"/>
        </a:p>
      </dgm:t>
    </dgm:pt>
    <dgm:pt modelId="{9FBD13C0-4BBF-4E09-905A-AE98B355E9B0}" type="pres">
      <dgm:prSet presAssocID="{2EFDBC04-BFD4-42EC-9ED0-C7E1EB92985A}" presName="accent_2" presStyleCnt="0"/>
      <dgm:spPr/>
    </dgm:pt>
    <dgm:pt modelId="{1CCC7CA0-7ED8-4A9A-B9C1-CA69079CEE3C}" type="pres">
      <dgm:prSet presAssocID="{2EFDBC04-BFD4-42EC-9ED0-C7E1EB92985A}" presName="accentRepeatNode" presStyleLbl="solidFgAcc1" presStyleIdx="1" presStyleCnt="6"/>
      <dgm:spPr>
        <a:prstGeom prst="stripedRightArrow">
          <a:avLst/>
        </a:prstGeom>
        <a:solidFill>
          <a:schemeClr val="accent2"/>
        </a:solidFill>
        <a:ln>
          <a:solidFill>
            <a:srgbClr val="FF0000"/>
          </a:solidFill>
        </a:ln>
      </dgm:spPr>
      <dgm:t>
        <a:bodyPr/>
        <a:lstStyle/>
        <a:p>
          <a:endParaRPr lang="en-US"/>
        </a:p>
      </dgm:t>
    </dgm:pt>
    <dgm:pt modelId="{732D8CCD-5148-4B94-A116-87B0513928D5}" type="pres">
      <dgm:prSet presAssocID="{C2ECFD67-0041-4EB0-A108-EB08C212EFA9}" presName="text_3" presStyleLbl="node1" presStyleIdx="2" presStyleCnt="6">
        <dgm:presLayoutVars>
          <dgm:bulletEnabled val="1"/>
        </dgm:presLayoutVars>
      </dgm:prSet>
      <dgm:spPr/>
      <dgm:t>
        <a:bodyPr/>
        <a:lstStyle/>
        <a:p>
          <a:endParaRPr lang="en-US"/>
        </a:p>
      </dgm:t>
    </dgm:pt>
    <dgm:pt modelId="{44FEC304-1415-429B-9042-2D6CA8B91747}" type="pres">
      <dgm:prSet presAssocID="{C2ECFD67-0041-4EB0-A108-EB08C212EFA9}" presName="accent_3" presStyleCnt="0"/>
      <dgm:spPr/>
    </dgm:pt>
    <dgm:pt modelId="{593AD3F7-818C-45E2-9AC3-AF23488CE308}" type="pres">
      <dgm:prSet presAssocID="{C2ECFD67-0041-4EB0-A108-EB08C212EFA9}" presName="accentRepeatNode" presStyleLbl="solidFgAcc1" presStyleIdx="2" presStyleCnt="6"/>
      <dgm:spPr>
        <a:prstGeom prst="stripedRightArrow">
          <a:avLst/>
        </a:prstGeom>
        <a:solidFill>
          <a:schemeClr val="accent2"/>
        </a:solidFill>
        <a:ln>
          <a:solidFill>
            <a:srgbClr val="FF0000"/>
          </a:solidFill>
        </a:ln>
      </dgm:spPr>
      <dgm:t>
        <a:bodyPr/>
        <a:lstStyle/>
        <a:p>
          <a:endParaRPr lang="en-US"/>
        </a:p>
      </dgm:t>
    </dgm:pt>
    <dgm:pt modelId="{7DFD3F28-FDBF-4379-8F2F-9D344BF532B6}" type="pres">
      <dgm:prSet presAssocID="{2D68A15E-9848-48A2-B37D-0E465B11C0A0}" presName="text_4" presStyleLbl="node1" presStyleIdx="3" presStyleCnt="6">
        <dgm:presLayoutVars>
          <dgm:bulletEnabled val="1"/>
        </dgm:presLayoutVars>
      </dgm:prSet>
      <dgm:spPr/>
      <dgm:t>
        <a:bodyPr/>
        <a:lstStyle/>
        <a:p>
          <a:endParaRPr lang="en-US"/>
        </a:p>
      </dgm:t>
    </dgm:pt>
    <dgm:pt modelId="{6850B2E1-1EFF-4339-9FC6-7BC0D39335F3}" type="pres">
      <dgm:prSet presAssocID="{2D68A15E-9848-48A2-B37D-0E465B11C0A0}" presName="accent_4" presStyleCnt="0"/>
      <dgm:spPr/>
    </dgm:pt>
    <dgm:pt modelId="{8761800E-A718-46EF-91D1-2F53D8669819}" type="pres">
      <dgm:prSet presAssocID="{2D68A15E-9848-48A2-B37D-0E465B11C0A0}" presName="accentRepeatNode" presStyleLbl="solidFgAcc1" presStyleIdx="3" presStyleCnt="6"/>
      <dgm:spPr>
        <a:prstGeom prst="stripedRightArrow">
          <a:avLst/>
        </a:prstGeom>
        <a:solidFill>
          <a:schemeClr val="accent2"/>
        </a:solidFill>
        <a:ln>
          <a:solidFill>
            <a:srgbClr val="FF0000"/>
          </a:solidFill>
        </a:ln>
      </dgm:spPr>
      <dgm:t>
        <a:bodyPr/>
        <a:lstStyle/>
        <a:p>
          <a:endParaRPr lang="en-US"/>
        </a:p>
      </dgm:t>
    </dgm:pt>
    <dgm:pt modelId="{90D9E2EC-9189-4D67-ABF1-AC97F018FD8B}" type="pres">
      <dgm:prSet presAssocID="{530F25A8-9DCF-48D8-9950-8046FC35C8EE}" presName="text_5" presStyleLbl="node1" presStyleIdx="4" presStyleCnt="6">
        <dgm:presLayoutVars>
          <dgm:bulletEnabled val="1"/>
        </dgm:presLayoutVars>
      </dgm:prSet>
      <dgm:spPr/>
      <dgm:t>
        <a:bodyPr/>
        <a:lstStyle/>
        <a:p>
          <a:endParaRPr lang="en-US"/>
        </a:p>
      </dgm:t>
    </dgm:pt>
    <dgm:pt modelId="{4609DCEB-4DCF-4257-8F89-96C08B7B88BB}" type="pres">
      <dgm:prSet presAssocID="{530F25A8-9DCF-48D8-9950-8046FC35C8EE}" presName="accent_5" presStyleCnt="0"/>
      <dgm:spPr/>
    </dgm:pt>
    <dgm:pt modelId="{5D35E48B-590D-421A-A5A2-5F1D96869933}" type="pres">
      <dgm:prSet presAssocID="{530F25A8-9DCF-48D8-9950-8046FC35C8EE}" presName="accentRepeatNode" presStyleLbl="solidFgAcc1" presStyleIdx="4" presStyleCnt="6"/>
      <dgm:spPr>
        <a:prstGeom prst="stripedRightArrow">
          <a:avLst/>
        </a:prstGeom>
        <a:solidFill>
          <a:schemeClr val="accent2"/>
        </a:solidFill>
        <a:ln>
          <a:solidFill>
            <a:srgbClr val="FF0000"/>
          </a:solidFill>
        </a:ln>
      </dgm:spPr>
      <dgm:t>
        <a:bodyPr/>
        <a:lstStyle/>
        <a:p>
          <a:endParaRPr lang="en-US"/>
        </a:p>
      </dgm:t>
    </dgm:pt>
    <dgm:pt modelId="{F5A31071-B1AC-49E6-85D4-1C2313D349B3}" type="pres">
      <dgm:prSet presAssocID="{6F7E6E99-DD21-433C-BAA6-4CFCD7F6C7FB}" presName="text_6" presStyleLbl="node1" presStyleIdx="5" presStyleCnt="6">
        <dgm:presLayoutVars>
          <dgm:bulletEnabled val="1"/>
        </dgm:presLayoutVars>
      </dgm:prSet>
      <dgm:spPr/>
      <dgm:t>
        <a:bodyPr/>
        <a:lstStyle/>
        <a:p>
          <a:endParaRPr lang="en-US"/>
        </a:p>
      </dgm:t>
    </dgm:pt>
    <dgm:pt modelId="{96B09D34-57FE-4FB9-9B6D-8348EFDD0157}" type="pres">
      <dgm:prSet presAssocID="{6F7E6E99-DD21-433C-BAA6-4CFCD7F6C7FB}" presName="accent_6" presStyleCnt="0"/>
      <dgm:spPr/>
    </dgm:pt>
    <dgm:pt modelId="{E72BA624-C2EE-45FA-9B5C-CDD8518823ED}" type="pres">
      <dgm:prSet presAssocID="{6F7E6E99-DD21-433C-BAA6-4CFCD7F6C7FB}" presName="accentRepeatNode" presStyleLbl="solidFgAcc1" presStyleIdx="5" presStyleCnt="6"/>
      <dgm:spPr>
        <a:prstGeom prst="stripedRightArrow">
          <a:avLst/>
        </a:prstGeom>
        <a:solidFill>
          <a:schemeClr val="accent2"/>
        </a:solidFill>
        <a:ln>
          <a:solidFill>
            <a:srgbClr val="FF0000"/>
          </a:solidFill>
        </a:ln>
      </dgm:spPr>
      <dgm:t>
        <a:bodyPr/>
        <a:lstStyle/>
        <a:p>
          <a:endParaRPr lang="en-US"/>
        </a:p>
      </dgm:t>
    </dgm:pt>
  </dgm:ptLst>
  <dgm:cxnLst>
    <dgm:cxn modelId="{F223CA88-2A99-44BB-8DDE-B5F83F204B73}" type="presOf" srcId="{5F7C9042-8CAE-4554-B568-05E732E012EC}" destId="{F35B8A6A-C0A6-4F49-9936-F35AC8409CDC}" srcOrd="0" destOrd="0" presId="urn:microsoft.com/office/officeart/2008/layout/VerticalCurvedList"/>
    <dgm:cxn modelId="{D2AB2B33-C4BE-4952-B4F4-7CDB743C0280}" srcId="{D0A53729-9784-412E-8AC6-890E9F8F9A24}" destId="{6F7E6E99-DD21-433C-BAA6-4CFCD7F6C7FB}" srcOrd="5" destOrd="0" parTransId="{E3FF8542-A628-434F-A5C6-A4B6D634CD06}" sibTransId="{19B4E13E-AE82-44CD-94F0-09D85A8745F5}"/>
    <dgm:cxn modelId="{BDE6AD28-556A-4FEB-8BE2-E6A08A623C04}" type="presOf" srcId="{6F7E6E99-DD21-433C-BAA6-4CFCD7F6C7FB}" destId="{F5A31071-B1AC-49E6-85D4-1C2313D349B3}" srcOrd="0" destOrd="0" presId="urn:microsoft.com/office/officeart/2008/layout/VerticalCurvedList"/>
    <dgm:cxn modelId="{ADBC422E-FA36-41CD-AC6D-2FD63390CFF9}" type="presOf" srcId="{204DBFF5-4AF1-486F-9230-C4ABB4E6BC3D}" destId="{12163FD1-DB43-4C93-B906-CD7CF0BE3A53}" srcOrd="0" destOrd="0" presId="urn:microsoft.com/office/officeart/2008/layout/VerticalCurvedList"/>
    <dgm:cxn modelId="{1B0C6E14-85BB-4EED-997F-7E0ACA092309}" type="presOf" srcId="{C2ECFD67-0041-4EB0-A108-EB08C212EFA9}" destId="{732D8CCD-5148-4B94-A116-87B0513928D5}" srcOrd="0" destOrd="0" presId="urn:microsoft.com/office/officeart/2008/layout/VerticalCurvedList"/>
    <dgm:cxn modelId="{31648444-EC5C-4F4B-A45A-29735B0897F8}" srcId="{D0A53729-9784-412E-8AC6-890E9F8F9A24}" destId="{204DBFF5-4AF1-486F-9230-C4ABB4E6BC3D}" srcOrd="0" destOrd="0" parTransId="{9AED79E3-1C44-4FB5-8862-24A2F988D8AC}" sibTransId="{5F7C9042-8CAE-4554-B568-05E732E012EC}"/>
    <dgm:cxn modelId="{3ACC4EDA-F8CB-4880-AD26-05AF90FFE966}" srcId="{D0A53729-9784-412E-8AC6-890E9F8F9A24}" destId="{530F25A8-9DCF-48D8-9950-8046FC35C8EE}" srcOrd="4" destOrd="0" parTransId="{F2C82DE5-75A7-41E2-A018-20324537CAA3}" sibTransId="{AEA1AC3B-0F87-41B9-934E-5B63A38A377F}"/>
    <dgm:cxn modelId="{6E364B45-616E-494B-BFB9-7932886AF700}" srcId="{D0A53729-9784-412E-8AC6-890E9F8F9A24}" destId="{2EFDBC04-BFD4-42EC-9ED0-C7E1EB92985A}" srcOrd="1" destOrd="0" parTransId="{32762A1B-210D-4EE8-A8D7-B1BF670E4B16}" sibTransId="{664C7EA4-88C7-47C6-A503-85016EC084F2}"/>
    <dgm:cxn modelId="{19824DA6-26A6-447C-8BCD-9F939B7AA0A6}" type="presOf" srcId="{2D68A15E-9848-48A2-B37D-0E465B11C0A0}" destId="{7DFD3F28-FDBF-4379-8F2F-9D344BF532B6}" srcOrd="0" destOrd="0" presId="urn:microsoft.com/office/officeart/2008/layout/VerticalCurvedList"/>
    <dgm:cxn modelId="{28043A97-D192-4182-A384-5503DFFC0951}" srcId="{D0A53729-9784-412E-8AC6-890E9F8F9A24}" destId="{2D68A15E-9848-48A2-B37D-0E465B11C0A0}" srcOrd="3" destOrd="0" parTransId="{CC5C50A7-35CD-43D5-BDD0-D574B9BCAF3A}" sibTransId="{5955AE0C-ED9B-4113-9AA8-A6E74477224A}"/>
    <dgm:cxn modelId="{59A28061-DDCA-4D93-9951-0FCC7933E462}" type="presOf" srcId="{D0A53729-9784-412E-8AC6-890E9F8F9A24}" destId="{A19D36DD-3798-4917-AC7F-D620CA9B897C}" srcOrd="0" destOrd="0" presId="urn:microsoft.com/office/officeart/2008/layout/VerticalCurvedList"/>
    <dgm:cxn modelId="{169B1CF9-FB0B-41AC-8317-74B33243BDB4}" srcId="{D0A53729-9784-412E-8AC6-890E9F8F9A24}" destId="{C2ECFD67-0041-4EB0-A108-EB08C212EFA9}" srcOrd="2" destOrd="0" parTransId="{616354D6-3823-49BA-ADAD-C0BC4533891F}" sibTransId="{3677C950-86EE-40B7-89B2-B1266E7C5691}"/>
    <dgm:cxn modelId="{3A489A5B-4E98-4997-9529-1EE1E4A09505}" type="presOf" srcId="{530F25A8-9DCF-48D8-9950-8046FC35C8EE}" destId="{90D9E2EC-9189-4D67-ABF1-AC97F018FD8B}" srcOrd="0" destOrd="0" presId="urn:microsoft.com/office/officeart/2008/layout/VerticalCurvedList"/>
    <dgm:cxn modelId="{7CF72DB2-3CE9-4F96-BDD5-E94F0488717A}" type="presOf" srcId="{2EFDBC04-BFD4-42EC-9ED0-C7E1EB92985A}" destId="{418C397A-DD48-4DBD-978D-CE266CE2E7C1}" srcOrd="0" destOrd="0" presId="urn:microsoft.com/office/officeart/2008/layout/VerticalCurvedList"/>
    <dgm:cxn modelId="{4534D2C2-EF02-46BF-8326-3D6B767B884F}" type="presParOf" srcId="{A19D36DD-3798-4917-AC7F-D620CA9B897C}" destId="{08F63AA6-1A62-4BB2-9CA8-202212B2B652}" srcOrd="0" destOrd="0" presId="urn:microsoft.com/office/officeart/2008/layout/VerticalCurvedList"/>
    <dgm:cxn modelId="{6EFA0D22-D4E4-43CE-973B-12655957EFDC}" type="presParOf" srcId="{08F63AA6-1A62-4BB2-9CA8-202212B2B652}" destId="{B701CE1C-0437-4E48-A65E-4CAF5862CBD6}" srcOrd="0" destOrd="0" presId="urn:microsoft.com/office/officeart/2008/layout/VerticalCurvedList"/>
    <dgm:cxn modelId="{0F21B5B8-0B55-4380-98D7-AF46339A2348}" type="presParOf" srcId="{B701CE1C-0437-4E48-A65E-4CAF5862CBD6}" destId="{4A8F008E-FA83-48EB-A4C6-AEA4B0420C6D}" srcOrd="0" destOrd="0" presId="urn:microsoft.com/office/officeart/2008/layout/VerticalCurvedList"/>
    <dgm:cxn modelId="{CCE9F970-20BC-4B8F-9883-97F8B2892F9E}" type="presParOf" srcId="{B701CE1C-0437-4E48-A65E-4CAF5862CBD6}" destId="{F35B8A6A-C0A6-4F49-9936-F35AC8409CDC}" srcOrd="1" destOrd="0" presId="urn:microsoft.com/office/officeart/2008/layout/VerticalCurvedList"/>
    <dgm:cxn modelId="{0918076E-F37C-4868-94C5-8B0F4E203ABB}" type="presParOf" srcId="{B701CE1C-0437-4E48-A65E-4CAF5862CBD6}" destId="{B45D9E2A-A494-4E17-85B7-62BE9884DE75}" srcOrd="2" destOrd="0" presId="urn:microsoft.com/office/officeart/2008/layout/VerticalCurvedList"/>
    <dgm:cxn modelId="{93FB0D58-4ED5-4975-B37A-B86E823073BA}" type="presParOf" srcId="{B701CE1C-0437-4E48-A65E-4CAF5862CBD6}" destId="{7816312A-E207-4521-8489-26D5A9BD2183}" srcOrd="3" destOrd="0" presId="urn:microsoft.com/office/officeart/2008/layout/VerticalCurvedList"/>
    <dgm:cxn modelId="{BBC62F7A-B4F2-4599-92F6-9138CA6479B4}" type="presParOf" srcId="{08F63AA6-1A62-4BB2-9CA8-202212B2B652}" destId="{12163FD1-DB43-4C93-B906-CD7CF0BE3A53}" srcOrd="1" destOrd="0" presId="urn:microsoft.com/office/officeart/2008/layout/VerticalCurvedList"/>
    <dgm:cxn modelId="{68F8B079-FB4C-43DF-BF44-67D0F714E32A}" type="presParOf" srcId="{08F63AA6-1A62-4BB2-9CA8-202212B2B652}" destId="{9369F919-5D79-4E5F-836A-7771A63A4089}" srcOrd="2" destOrd="0" presId="urn:microsoft.com/office/officeart/2008/layout/VerticalCurvedList"/>
    <dgm:cxn modelId="{CC0C1D46-11F8-48FC-8130-C3E42D425736}" type="presParOf" srcId="{9369F919-5D79-4E5F-836A-7771A63A4089}" destId="{DC7E3741-5ADE-4472-9798-8D3CCFF3B160}" srcOrd="0" destOrd="0" presId="urn:microsoft.com/office/officeart/2008/layout/VerticalCurvedList"/>
    <dgm:cxn modelId="{0FEC5F9A-B9A9-49A3-8B4D-B68C3226C06F}" type="presParOf" srcId="{08F63AA6-1A62-4BB2-9CA8-202212B2B652}" destId="{418C397A-DD48-4DBD-978D-CE266CE2E7C1}" srcOrd="3" destOrd="0" presId="urn:microsoft.com/office/officeart/2008/layout/VerticalCurvedList"/>
    <dgm:cxn modelId="{56939416-9E80-407E-AE42-998FA1C17BF7}" type="presParOf" srcId="{08F63AA6-1A62-4BB2-9CA8-202212B2B652}" destId="{9FBD13C0-4BBF-4E09-905A-AE98B355E9B0}" srcOrd="4" destOrd="0" presId="urn:microsoft.com/office/officeart/2008/layout/VerticalCurvedList"/>
    <dgm:cxn modelId="{E27CA4E5-5C98-463E-BB3B-68EFC4BAAAD5}" type="presParOf" srcId="{9FBD13C0-4BBF-4E09-905A-AE98B355E9B0}" destId="{1CCC7CA0-7ED8-4A9A-B9C1-CA69079CEE3C}" srcOrd="0" destOrd="0" presId="urn:microsoft.com/office/officeart/2008/layout/VerticalCurvedList"/>
    <dgm:cxn modelId="{0695C47F-0283-445A-A98A-222083BE5982}" type="presParOf" srcId="{08F63AA6-1A62-4BB2-9CA8-202212B2B652}" destId="{732D8CCD-5148-4B94-A116-87B0513928D5}" srcOrd="5" destOrd="0" presId="urn:microsoft.com/office/officeart/2008/layout/VerticalCurvedList"/>
    <dgm:cxn modelId="{FA3C75B8-ED57-4080-A625-8411E5F46181}" type="presParOf" srcId="{08F63AA6-1A62-4BB2-9CA8-202212B2B652}" destId="{44FEC304-1415-429B-9042-2D6CA8B91747}" srcOrd="6" destOrd="0" presId="urn:microsoft.com/office/officeart/2008/layout/VerticalCurvedList"/>
    <dgm:cxn modelId="{F166DC4A-28D9-4172-9233-8D54914F85B6}" type="presParOf" srcId="{44FEC304-1415-429B-9042-2D6CA8B91747}" destId="{593AD3F7-818C-45E2-9AC3-AF23488CE308}" srcOrd="0" destOrd="0" presId="urn:microsoft.com/office/officeart/2008/layout/VerticalCurvedList"/>
    <dgm:cxn modelId="{085A5ACD-B663-4AF9-813F-477C74285BA3}" type="presParOf" srcId="{08F63AA6-1A62-4BB2-9CA8-202212B2B652}" destId="{7DFD3F28-FDBF-4379-8F2F-9D344BF532B6}" srcOrd="7" destOrd="0" presId="urn:microsoft.com/office/officeart/2008/layout/VerticalCurvedList"/>
    <dgm:cxn modelId="{3C924123-ABDA-4DDE-8F54-1D11DF8FD352}" type="presParOf" srcId="{08F63AA6-1A62-4BB2-9CA8-202212B2B652}" destId="{6850B2E1-1EFF-4339-9FC6-7BC0D39335F3}" srcOrd="8" destOrd="0" presId="urn:microsoft.com/office/officeart/2008/layout/VerticalCurvedList"/>
    <dgm:cxn modelId="{123A6679-6A59-41DD-A852-FF5345E0ACC5}" type="presParOf" srcId="{6850B2E1-1EFF-4339-9FC6-7BC0D39335F3}" destId="{8761800E-A718-46EF-91D1-2F53D8669819}" srcOrd="0" destOrd="0" presId="urn:microsoft.com/office/officeart/2008/layout/VerticalCurvedList"/>
    <dgm:cxn modelId="{C0940501-6C0F-4B98-A1E6-6E7AADC2E177}" type="presParOf" srcId="{08F63AA6-1A62-4BB2-9CA8-202212B2B652}" destId="{90D9E2EC-9189-4D67-ABF1-AC97F018FD8B}" srcOrd="9" destOrd="0" presId="urn:microsoft.com/office/officeart/2008/layout/VerticalCurvedList"/>
    <dgm:cxn modelId="{24745E22-999E-4E6C-A2EF-759376C1826D}" type="presParOf" srcId="{08F63AA6-1A62-4BB2-9CA8-202212B2B652}" destId="{4609DCEB-4DCF-4257-8F89-96C08B7B88BB}" srcOrd="10" destOrd="0" presId="urn:microsoft.com/office/officeart/2008/layout/VerticalCurvedList"/>
    <dgm:cxn modelId="{9AB79374-8B68-4EEC-8C46-A7C2EA250AF0}" type="presParOf" srcId="{4609DCEB-4DCF-4257-8F89-96C08B7B88BB}" destId="{5D35E48B-590D-421A-A5A2-5F1D96869933}" srcOrd="0" destOrd="0" presId="urn:microsoft.com/office/officeart/2008/layout/VerticalCurvedList"/>
    <dgm:cxn modelId="{238C3898-DDEB-4A3E-8E87-5FF82DD30B31}" type="presParOf" srcId="{08F63AA6-1A62-4BB2-9CA8-202212B2B652}" destId="{F5A31071-B1AC-49E6-85D4-1C2313D349B3}" srcOrd="11" destOrd="0" presId="urn:microsoft.com/office/officeart/2008/layout/VerticalCurvedList"/>
    <dgm:cxn modelId="{AA7F3092-E9DB-4E5A-9A84-AA59B19F3BE6}" type="presParOf" srcId="{08F63AA6-1A62-4BB2-9CA8-202212B2B652}" destId="{96B09D34-57FE-4FB9-9B6D-8348EFDD0157}" srcOrd="12" destOrd="0" presId="urn:microsoft.com/office/officeart/2008/layout/VerticalCurvedList"/>
    <dgm:cxn modelId="{568ADFCE-8874-4C70-8A97-9FE98962EA4B}" type="presParOf" srcId="{96B09D34-57FE-4FB9-9B6D-8348EFDD0157}" destId="{E72BA624-C2EE-45FA-9B5C-CDD8518823E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3BDE23-067C-4EFE-9DF1-991F010C1A34}" type="doc">
      <dgm:prSet loTypeId="urn:microsoft.com/office/officeart/2005/8/layout/chevron2" loCatId="list" qsTypeId="urn:microsoft.com/office/officeart/2005/8/quickstyle/simple4" qsCatId="simple" csTypeId="urn:microsoft.com/office/officeart/2005/8/colors/accent6_1" csCatId="accent6" phldr="1"/>
      <dgm:spPr/>
      <dgm:t>
        <a:bodyPr/>
        <a:lstStyle/>
        <a:p>
          <a:endParaRPr lang="en-US"/>
        </a:p>
      </dgm:t>
    </dgm:pt>
    <dgm:pt modelId="{8A89AFDE-3349-4464-ACA6-C8E8E0ED59D1}">
      <dgm:prSet phldrT="[Text]" custT="1"/>
      <dgm:spPr>
        <a:solidFill>
          <a:schemeClr val="accent2">
            <a:lumMod val="40000"/>
            <a:lumOff val="60000"/>
          </a:schemeClr>
        </a:solidFill>
      </dgm:spPr>
      <dgm:t>
        <a:bodyPr/>
        <a:lstStyle/>
        <a:p>
          <a:r>
            <a:rPr lang="en-US" sz="1400" b="1" dirty="0" smtClean="0">
              <a:solidFill>
                <a:srgbClr val="000000"/>
              </a:solidFill>
            </a:rPr>
            <a:t>1995</a:t>
          </a:r>
          <a:endParaRPr lang="en-US" sz="1400" b="1" dirty="0">
            <a:solidFill>
              <a:srgbClr val="000000"/>
            </a:solidFill>
          </a:endParaRPr>
        </a:p>
      </dgm:t>
    </dgm:pt>
    <dgm:pt modelId="{4F39A066-C09C-4759-9574-F53DA6DCBD52}" type="parTrans" cxnId="{71C9AD27-4A65-4C53-BB0D-BFEFCAA2E605}">
      <dgm:prSet/>
      <dgm:spPr/>
      <dgm:t>
        <a:bodyPr/>
        <a:lstStyle/>
        <a:p>
          <a:endParaRPr lang="en-US"/>
        </a:p>
      </dgm:t>
    </dgm:pt>
    <dgm:pt modelId="{09B0308E-EC61-4D84-98B5-CE688CF247B8}" type="sibTrans" cxnId="{71C9AD27-4A65-4C53-BB0D-BFEFCAA2E605}">
      <dgm:prSet/>
      <dgm:spPr/>
      <dgm:t>
        <a:bodyPr/>
        <a:lstStyle/>
        <a:p>
          <a:endParaRPr lang="en-US"/>
        </a:p>
      </dgm:t>
    </dgm:pt>
    <dgm:pt modelId="{7C86D582-F986-4122-9157-0044F8C74CB8}">
      <dgm:prSet phldrT="[Text]" custT="1"/>
      <dgm:spPr>
        <a:solidFill>
          <a:schemeClr val="accent2">
            <a:lumMod val="40000"/>
            <a:lumOff val="60000"/>
          </a:schemeClr>
        </a:solidFill>
      </dgm:spPr>
      <dgm:t>
        <a:bodyPr/>
        <a:lstStyle/>
        <a:p>
          <a:r>
            <a:rPr lang="en-US" sz="1400" b="1" dirty="0" smtClean="0">
              <a:solidFill>
                <a:srgbClr val="000000"/>
              </a:solidFill>
            </a:rPr>
            <a:t>1999</a:t>
          </a:r>
          <a:endParaRPr lang="en-US" sz="1400" b="1" dirty="0">
            <a:solidFill>
              <a:srgbClr val="000000"/>
            </a:solidFill>
          </a:endParaRPr>
        </a:p>
      </dgm:t>
    </dgm:pt>
    <dgm:pt modelId="{2A633620-445B-4962-83F3-10FF13A1B674}" type="parTrans" cxnId="{AD2AB149-934E-4574-9C1F-4F2C13D4EDD7}">
      <dgm:prSet/>
      <dgm:spPr/>
      <dgm:t>
        <a:bodyPr/>
        <a:lstStyle/>
        <a:p>
          <a:endParaRPr lang="en-US"/>
        </a:p>
      </dgm:t>
    </dgm:pt>
    <dgm:pt modelId="{8055C1E9-5B54-473B-8A3A-DF477ED2B4CD}" type="sibTrans" cxnId="{AD2AB149-934E-4574-9C1F-4F2C13D4EDD7}">
      <dgm:prSet/>
      <dgm:spPr/>
      <dgm:t>
        <a:bodyPr/>
        <a:lstStyle/>
        <a:p>
          <a:endParaRPr lang="en-US"/>
        </a:p>
      </dgm:t>
    </dgm:pt>
    <dgm:pt modelId="{5AD4D5A7-EDCE-4DE6-9569-86D775134653}">
      <dgm:prSet phldrT="[Text]" custT="1"/>
      <dgm:spPr>
        <a:solidFill>
          <a:schemeClr val="accent2">
            <a:lumMod val="40000"/>
            <a:lumOff val="60000"/>
          </a:schemeClr>
        </a:solidFill>
      </dgm:spPr>
      <dgm:t>
        <a:bodyPr/>
        <a:lstStyle/>
        <a:p>
          <a:r>
            <a:rPr lang="en-US" sz="1400" b="1" dirty="0" smtClean="0">
              <a:solidFill>
                <a:srgbClr val="000000"/>
              </a:solidFill>
            </a:rPr>
            <a:t>2002</a:t>
          </a:r>
          <a:endParaRPr lang="en-US" sz="1400" b="1" dirty="0">
            <a:solidFill>
              <a:srgbClr val="000000"/>
            </a:solidFill>
          </a:endParaRPr>
        </a:p>
      </dgm:t>
    </dgm:pt>
    <dgm:pt modelId="{BB221D4B-F293-4000-BBB6-353FA29B8E93}" type="parTrans" cxnId="{9ED34B1E-3BC5-4175-9D93-4FB2A99744B3}">
      <dgm:prSet/>
      <dgm:spPr/>
      <dgm:t>
        <a:bodyPr/>
        <a:lstStyle/>
        <a:p>
          <a:endParaRPr lang="en-US"/>
        </a:p>
      </dgm:t>
    </dgm:pt>
    <dgm:pt modelId="{89418A3B-F683-43C2-8952-70CC71210DBD}" type="sibTrans" cxnId="{9ED34B1E-3BC5-4175-9D93-4FB2A99744B3}">
      <dgm:prSet/>
      <dgm:spPr/>
      <dgm:t>
        <a:bodyPr/>
        <a:lstStyle/>
        <a:p>
          <a:endParaRPr lang="en-US"/>
        </a:p>
      </dgm:t>
    </dgm:pt>
    <dgm:pt modelId="{FB0B3D50-3F4D-407B-ABEE-A30D920CD5AC}">
      <dgm:prSet phldrT="[Text]" custT="1"/>
      <dgm:spPr>
        <a:solidFill>
          <a:schemeClr val="accent2">
            <a:lumMod val="40000"/>
            <a:lumOff val="60000"/>
          </a:schemeClr>
        </a:solidFill>
      </dgm:spPr>
      <dgm:t>
        <a:bodyPr/>
        <a:lstStyle/>
        <a:p>
          <a:r>
            <a:rPr lang="en-US" sz="1400" b="1" dirty="0" smtClean="0">
              <a:solidFill>
                <a:srgbClr val="000000"/>
              </a:solidFill>
            </a:rPr>
            <a:t>1998</a:t>
          </a:r>
          <a:endParaRPr lang="en-US" sz="1400" b="1" dirty="0">
            <a:solidFill>
              <a:srgbClr val="000000"/>
            </a:solidFill>
          </a:endParaRPr>
        </a:p>
      </dgm:t>
    </dgm:pt>
    <dgm:pt modelId="{DA854BFA-263B-4182-A81A-9A2E9DEB57F2}" type="parTrans" cxnId="{66F06949-529A-4F85-8086-E8A9E6F8F612}">
      <dgm:prSet/>
      <dgm:spPr/>
      <dgm:t>
        <a:bodyPr/>
        <a:lstStyle/>
        <a:p>
          <a:endParaRPr lang="en-US"/>
        </a:p>
      </dgm:t>
    </dgm:pt>
    <dgm:pt modelId="{C0AB6861-C33C-4817-B3EA-00AF6C76A710}" type="sibTrans" cxnId="{66F06949-529A-4F85-8086-E8A9E6F8F612}">
      <dgm:prSet/>
      <dgm:spPr/>
      <dgm:t>
        <a:bodyPr/>
        <a:lstStyle/>
        <a:p>
          <a:endParaRPr lang="en-US"/>
        </a:p>
      </dgm:t>
    </dgm:pt>
    <dgm:pt modelId="{17551A92-A1C5-41F4-9C1E-C75C5BA16F10}">
      <dgm:prSet phldrT="[Text]" custT="1"/>
      <dgm:spPr>
        <a:solidFill>
          <a:schemeClr val="accent2">
            <a:lumMod val="40000"/>
            <a:lumOff val="60000"/>
          </a:schemeClr>
        </a:solidFill>
      </dgm:spPr>
      <dgm:t>
        <a:bodyPr/>
        <a:lstStyle/>
        <a:p>
          <a:r>
            <a:rPr lang="en-US" sz="1400" b="1" dirty="0" smtClean="0">
              <a:solidFill>
                <a:srgbClr val="000000"/>
              </a:solidFill>
            </a:rPr>
            <a:t>1996</a:t>
          </a:r>
          <a:endParaRPr lang="en-US" sz="1400" b="1" dirty="0">
            <a:solidFill>
              <a:srgbClr val="000000"/>
            </a:solidFill>
          </a:endParaRPr>
        </a:p>
      </dgm:t>
    </dgm:pt>
    <dgm:pt modelId="{610B4CCE-D176-4ED5-95A7-3A524B42297A}" type="parTrans" cxnId="{C8DD08A7-0E15-4290-B476-59DE12431EBC}">
      <dgm:prSet/>
      <dgm:spPr/>
      <dgm:t>
        <a:bodyPr/>
        <a:lstStyle/>
        <a:p>
          <a:endParaRPr lang="en-US"/>
        </a:p>
      </dgm:t>
    </dgm:pt>
    <dgm:pt modelId="{59DEE4CA-EC31-4F4F-AA64-8737AA12855F}" type="sibTrans" cxnId="{C8DD08A7-0E15-4290-B476-59DE12431EBC}">
      <dgm:prSet/>
      <dgm:spPr/>
      <dgm:t>
        <a:bodyPr/>
        <a:lstStyle/>
        <a:p>
          <a:endParaRPr lang="en-US"/>
        </a:p>
      </dgm:t>
    </dgm:pt>
    <dgm:pt modelId="{D88FA1CD-2106-4A2E-9C8D-6132CB8D78AB}">
      <dgm:prSet phldrT="[Text]" custT="1"/>
      <dgm:spPr/>
      <dgm:t>
        <a:bodyPr/>
        <a:lstStyle/>
        <a:p>
          <a:r>
            <a:rPr lang="en-US" sz="1400" b="1" dirty="0" smtClean="0">
              <a:solidFill>
                <a:srgbClr val="000000"/>
              </a:solidFill>
            </a:rPr>
            <a:t>United kingdom</a:t>
          </a:r>
          <a:endParaRPr lang="en-US" sz="1400" b="1" dirty="0">
            <a:solidFill>
              <a:srgbClr val="000000"/>
            </a:solidFill>
          </a:endParaRPr>
        </a:p>
      </dgm:t>
    </dgm:pt>
    <dgm:pt modelId="{7AFF6FF3-D7EC-4EDC-8AC9-C61126572B02}" type="parTrans" cxnId="{A9F32EAB-6FF1-4EF8-ABB4-D2878FDBEEDC}">
      <dgm:prSet/>
      <dgm:spPr/>
      <dgm:t>
        <a:bodyPr/>
        <a:lstStyle/>
        <a:p>
          <a:endParaRPr lang="en-US"/>
        </a:p>
      </dgm:t>
    </dgm:pt>
    <dgm:pt modelId="{7130A0F9-A63D-4F13-885C-8D5BDB957458}" type="sibTrans" cxnId="{A9F32EAB-6FF1-4EF8-ABB4-D2878FDBEEDC}">
      <dgm:prSet/>
      <dgm:spPr/>
      <dgm:t>
        <a:bodyPr/>
        <a:lstStyle/>
        <a:p>
          <a:endParaRPr lang="en-US"/>
        </a:p>
      </dgm:t>
    </dgm:pt>
    <dgm:pt modelId="{B0108648-95D3-4C0A-B5FA-B66A3B3D8417}">
      <dgm:prSet phldrT="[Text]" custT="1"/>
      <dgm:spPr/>
      <dgm:t>
        <a:bodyPr/>
        <a:lstStyle/>
        <a:p>
          <a:r>
            <a:rPr lang="en-US" sz="1400" b="1" dirty="0" smtClean="0">
              <a:solidFill>
                <a:srgbClr val="000000"/>
              </a:solidFill>
            </a:rPr>
            <a:t>France</a:t>
          </a:r>
          <a:endParaRPr lang="en-US" sz="1400" b="1" dirty="0">
            <a:solidFill>
              <a:srgbClr val="000000"/>
            </a:solidFill>
          </a:endParaRPr>
        </a:p>
      </dgm:t>
    </dgm:pt>
    <dgm:pt modelId="{3B097A6F-73DA-4E87-9CB8-F5A62B1D5F26}" type="parTrans" cxnId="{8B8DC2AA-86EA-4254-A589-9F43DB2496BB}">
      <dgm:prSet/>
      <dgm:spPr/>
      <dgm:t>
        <a:bodyPr/>
        <a:lstStyle/>
        <a:p>
          <a:endParaRPr lang="en-US"/>
        </a:p>
      </dgm:t>
    </dgm:pt>
    <dgm:pt modelId="{0F07D469-955A-414F-81DA-1449FFDA4A26}" type="sibTrans" cxnId="{8B8DC2AA-86EA-4254-A589-9F43DB2496BB}">
      <dgm:prSet/>
      <dgm:spPr/>
      <dgm:t>
        <a:bodyPr/>
        <a:lstStyle/>
        <a:p>
          <a:endParaRPr lang="en-US"/>
        </a:p>
      </dgm:t>
    </dgm:pt>
    <dgm:pt modelId="{463B5969-E48A-4F5D-925C-960D94E991E2}">
      <dgm:prSet phldrT="[Text]" custT="1"/>
      <dgm:spPr/>
      <dgm:t>
        <a:bodyPr/>
        <a:lstStyle/>
        <a:p>
          <a:r>
            <a:rPr lang="en-US" sz="1400" b="1" dirty="0" smtClean="0">
              <a:solidFill>
                <a:srgbClr val="000000"/>
              </a:solidFill>
            </a:rPr>
            <a:t>South Africa</a:t>
          </a:r>
          <a:endParaRPr lang="en-US" sz="1400" b="1" dirty="0">
            <a:solidFill>
              <a:srgbClr val="000000"/>
            </a:solidFill>
          </a:endParaRPr>
        </a:p>
      </dgm:t>
    </dgm:pt>
    <dgm:pt modelId="{45F2263B-494C-41D0-BAA4-8B353517785B}" type="parTrans" cxnId="{E72C7D18-B6D6-4F5B-8E88-575655BC8F13}">
      <dgm:prSet/>
      <dgm:spPr/>
      <dgm:t>
        <a:bodyPr/>
        <a:lstStyle/>
        <a:p>
          <a:endParaRPr lang="en-US"/>
        </a:p>
      </dgm:t>
    </dgm:pt>
    <dgm:pt modelId="{588BB061-C1DF-4098-87A0-E9C62C933BC1}" type="sibTrans" cxnId="{E72C7D18-B6D6-4F5B-8E88-575655BC8F13}">
      <dgm:prSet/>
      <dgm:spPr/>
      <dgm:t>
        <a:bodyPr/>
        <a:lstStyle/>
        <a:p>
          <a:endParaRPr lang="en-US"/>
        </a:p>
      </dgm:t>
    </dgm:pt>
    <dgm:pt modelId="{5692DA98-736A-4926-96B8-27E59E04E0F5}">
      <dgm:prSet phldrT="[Text]" custT="1"/>
      <dgm:spPr/>
      <dgm:t>
        <a:bodyPr/>
        <a:lstStyle/>
        <a:p>
          <a:r>
            <a:rPr lang="en-US" sz="1400" b="1" dirty="0" smtClean="0">
              <a:solidFill>
                <a:srgbClr val="000000"/>
              </a:solidFill>
            </a:rPr>
            <a:t>Brazil</a:t>
          </a:r>
          <a:endParaRPr lang="en-US" sz="1400" b="1" dirty="0">
            <a:solidFill>
              <a:srgbClr val="000000"/>
            </a:solidFill>
          </a:endParaRPr>
        </a:p>
      </dgm:t>
    </dgm:pt>
    <dgm:pt modelId="{75FC7AD1-D394-4225-B779-7BC6F61317DB}" type="parTrans" cxnId="{544B1460-7BF0-4A99-95CD-95DF754A7B04}">
      <dgm:prSet/>
      <dgm:spPr/>
      <dgm:t>
        <a:bodyPr/>
        <a:lstStyle/>
        <a:p>
          <a:endParaRPr lang="en-US"/>
        </a:p>
      </dgm:t>
    </dgm:pt>
    <dgm:pt modelId="{2172B1C3-0163-476B-AD49-D73E48BBCCB2}" type="sibTrans" cxnId="{544B1460-7BF0-4A99-95CD-95DF754A7B04}">
      <dgm:prSet/>
      <dgm:spPr/>
      <dgm:t>
        <a:bodyPr/>
        <a:lstStyle/>
        <a:p>
          <a:endParaRPr lang="en-US"/>
        </a:p>
      </dgm:t>
    </dgm:pt>
    <dgm:pt modelId="{58F9DD8C-4601-41C0-945C-B266C871C297}">
      <dgm:prSet phldrT="[Text]" custT="1"/>
      <dgm:spPr/>
      <dgm:t>
        <a:bodyPr/>
        <a:lstStyle/>
        <a:p>
          <a:r>
            <a:rPr lang="en-US" sz="1400" b="1" dirty="0" smtClean="0">
              <a:solidFill>
                <a:srgbClr val="000000"/>
              </a:solidFill>
            </a:rPr>
            <a:t>Germany</a:t>
          </a:r>
          <a:endParaRPr lang="en-US" sz="1400" b="1" dirty="0">
            <a:solidFill>
              <a:srgbClr val="000000"/>
            </a:solidFill>
          </a:endParaRPr>
        </a:p>
      </dgm:t>
    </dgm:pt>
    <dgm:pt modelId="{12FCECFC-7213-4234-AF67-154B05245AF1}" type="parTrans" cxnId="{F6147836-7917-46DF-90AE-AB0C192E16FC}">
      <dgm:prSet/>
      <dgm:spPr/>
      <dgm:t>
        <a:bodyPr/>
        <a:lstStyle/>
        <a:p>
          <a:endParaRPr lang="en-US"/>
        </a:p>
      </dgm:t>
    </dgm:pt>
    <dgm:pt modelId="{CC54AA67-9D45-41BD-AB08-9FDBE042048D}" type="sibTrans" cxnId="{F6147836-7917-46DF-90AE-AB0C192E16FC}">
      <dgm:prSet/>
      <dgm:spPr/>
      <dgm:t>
        <a:bodyPr/>
        <a:lstStyle/>
        <a:p>
          <a:endParaRPr lang="en-US"/>
        </a:p>
      </dgm:t>
    </dgm:pt>
    <dgm:pt modelId="{BC982875-BEA8-409D-A48E-FF626C552105}">
      <dgm:prSet phldrT="[Text]" custT="1"/>
      <dgm:spPr/>
      <dgm:t>
        <a:bodyPr/>
        <a:lstStyle/>
        <a:p>
          <a:r>
            <a:rPr lang="en-US" sz="1400" b="1" dirty="0" smtClean="0">
              <a:solidFill>
                <a:srgbClr val="000000"/>
              </a:solidFill>
            </a:rPr>
            <a:t>Australia</a:t>
          </a:r>
          <a:endParaRPr lang="en-US" sz="1400" b="1" dirty="0">
            <a:solidFill>
              <a:srgbClr val="000000"/>
            </a:solidFill>
          </a:endParaRPr>
        </a:p>
      </dgm:t>
    </dgm:pt>
    <dgm:pt modelId="{61406AC3-4B4F-4F66-A909-BD8E5A47BF56}" type="parTrans" cxnId="{BAECCF5B-F4AB-4E79-BD90-CE39E05C6058}">
      <dgm:prSet/>
      <dgm:spPr/>
      <dgm:t>
        <a:bodyPr/>
        <a:lstStyle/>
        <a:p>
          <a:endParaRPr lang="en-US"/>
        </a:p>
      </dgm:t>
    </dgm:pt>
    <dgm:pt modelId="{635A2402-3D3C-44D7-9F95-632127A7DE9B}" type="sibTrans" cxnId="{BAECCF5B-F4AB-4E79-BD90-CE39E05C6058}">
      <dgm:prSet/>
      <dgm:spPr/>
      <dgm:t>
        <a:bodyPr/>
        <a:lstStyle/>
        <a:p>
          <a:endParaRPr lang="en-US"/>
        </a:p>
      </dgm:t>
    </dgm:pt>
    <dgm:pt modelId="{AFE21883-7727-4D39-802D-61B01C95D13A}">
      <dgm:prSet phldrT="[Text]" custT="1"/>
      <dgm:spPr/>
      <dgm:t>
        <a:bodyPr/>
        <a:lstStyle/>
        <a:p>
          <a:r>
            <a:rPr lang="en-US" sz="1400" b="1" dirty="0" smtClean="0">
              <a:solidFill>
                <a:srgbClr val="000000"/>
              </a:solidFill>
            </a:rPr>
            <a:t>Russia</a:t>
          </a:r>
          <a:endParaRPr lang="en-US" sz="1400" b="1" dirty="0">
            <a:solidFill>
              <a:srgbClr val="000000"/>
            </a:solidFill>
          </a:endParaRPr>
        </a:p>
      </dgm:t>
    </dgm:pt>
    <dgm:pt modelId="{F0F81AC0-8742-4B8B-9B38-8AEA27D798F7}" type="parTrans" cxnId="{640D468D-27D2-425F-A86F-9594CAF26A93}">
      <dgm:prSet/>
      <dgm:spPr/>
      <dgm:t>
        <a:bodyPr/>
        <a:lstStyle/>
        <a:p>
          <a:endParaRPr lang="en-US"/>
        </a:p>
      </dgm:t>
    </dgm:pt>
    <dgm:pt modelId="{A6A15D07-2C5C-46A8-B242-49FEB4223C87}" type="sibTrans" cxnId="{640D468D-27D2-425F-A86F-9594CAF26A93}">
      <dgm:prSet/>
      <dgm:spPr/>
      <dgm:t>
        <a:bodyPr/>
        <a:lstStyle/>
        <a:p>
          <a:endParaRPr lang="en-US"/>
        </a:p>
      </dgm:t>
    </dgm:pt>
    <dgm:pt modelId="{6C550C42-51E2-4AAE-A044-46FD00AF7B0A}">
      <dgm:prSet phldrT="[Text]" custT="1"/>
      <dgm:spPr/>
      <dgm:t>
        <a:bodyPr/>
        <a:lstStyle/>
        <a:p>
          <a:r>
            <a:rPr lang="en-US" sz="1400" b="1" dirty="0" smtClean="0">
              <a:solidFill>
                <a:srgbClr val="000000"/>
              </a:solidFill>
            </a:rPr>
            <a:t>China</a:t>
          </a:r>
          <a:endParaRPr lang="en-US" sz="1400" b="1" dirty="0">
            <a:solidFill>
              <a:srgbClr val="000000"/>
            </a:solidFill>
          </a:endParaRPr>
        </a:p>
      </dgm:t>
    </dgm:pt>
    <dgm:pt modelId="{38A312BA-3C78-458B-AA6E-9F907DEC0A93}" type="parTrans" cxnId="{7560CA9D-BF44-4FFA-8D8D-787AB358810A}">
      <dgm:prSet/>
      <dgm:spPr/>
      <dgm:t>
        <a:bodyPr/>
        <a:lstStyle/>
        <a:p>
          <a:endParaRPr lang="en-US"/>
        </a:p>
      </dgm:t>
    </dgm:pt>
    <dgm:pt modelId="{8716FFB2-1B2B-4A07-9676-CC23033F5DD6}" type="sibTrans" cxnId="{7560CA9D-BF44-4FFA-8D8D-787AB358810A}">
      <dgm:prSet/>
      <dgm:spPr/>
      <dgm:t>
        <a:bodyPr/>
        <a:lstStyle/>
        <a:p>
          <a:endParaRPr lang="en-US"/>
        </a:p>
      </dgm:t>
    </dgm:pt>
    <dgm:pt modelId="{3A5B89DB-0C26-4026-9FF8-CB1A363CE502}">
      <dgm:prSet phldrT="[Text]" custT="1"/>
      <dgm:spPr>
        <a:solidFill>
          <a:srgbClr val="FF0000">
            <a:alpha val="90000"/>
          </a:srgbClr>
        </a:solidFill>
        <a:ln>
          <a:solidFill>
            <a:srgbClr val="000000"/>
          </a:solidFill>
        </a:ln>
        <a:effectLst/>
      </dgm:spPr>
      <dgm:t>
        <a:bodyPr/>
        <a:lstStyle/>
        <a:p>
          <a:r>
            <a:rPr lang="en-US" sz="1400" b="1" dirty="0" smtClean="0">
              <a:solidFill>
                <a:srgbClr val="000000"/>
              </a:solidFill>
            </a:rPr>
            <a:t>Canada </a:t>
          </a:r>
          <a:endParaRPr lang="en-US" sz="1400" b="1" dirty="0">
            <a:solidFill>
              <a:srgbClr val="000000"/>
            </a:solidFill>
          </a:endParaRPr>
        </a:p>
      </dgm:t>
    </dgm:pt>
    <dgm:pt modelId="{4BB4E9C2-3F19-49CC-886C-79CA3108DEC5}" type="parTrans" cxnId="{587C3DB6-0D62-45F6-A89C-BDEA1555A379}">
      <dgm:prSet/>
      <dgm:spPr/>
      <dgm:t>
        <a:bodyPr/>
        <a:lstStyle/>
        <a:p>
          <a:endParaRPr lang="en-US"/>
        </a:p>
      </dgm:t>
    </dgm:pt>
    <dgm:pt modelId="{3EECE49B-53D4-4B93-BA8E-D3525A54696A}" type="sibTrans" cxnId="{587C3DB6-0D62-45F6-A89C-BDEA1555A379}">
      <dgm:prSet/>
      <dgm:spPr/>
      <dgm:t>
        <a:bodyPr/>
        <a:lstStyle/>
        <a:p>
          <a:endParaRPr lang="en-US"/>
        </a:p>
      </dgm:t>
    </dgm:pt>
    <dgm:pt modelId="{AF586896-8302-4892-866C-DB46446CB9CC}">
      <dgm:prSet phldrT="[Text]" custT="1"/>
      <dgm:spPr>
        <a:solidFill>
          <a:schemeClr val="accent2">
            <a:lumMod val="40000"/>
            <a:lumOff val="60000"/>
          </a:schemeClr>
        </a:solidFill>
        <a:ln>
          <a:solidFill>
            <a:srgbClr val="000000"/>
          </a:solidFill>
        </a:ln>
        <a:effectLst/>
      </dgm:spPr>
      <dgm:t>
        <a:bodyPr/>
        <a:lstStyle/>
        <a:p>
          <a:r>
            <a:rPr lang="en-US" sz="1400" b="1" dirty="0" smtClean="0">
              <a:solidFill>
                <a:srgbClr val="000000"/>
              </a:solidFill>
            </a:rPr>
            <a:t>2006</a:t>
          </a:r>
          <a:endParaRPr lang="en-US" sz="1400" b="1" dirty="0">
            <a:solidFill>
              <a:srgbClr val="000000"/>
            </a:solidFill>
          </a:endParaRPr>
        </a:p>
      </dgm:t>
    </dgm:pt>
    <dgm:pt modelId="{34B482F7-8D9C-4584-806F-D6CB329035E4}" type="parTrans" cxnId="{81766FC5-A7BC-4F68-8674-68D940D5D1CB}">
      <dgm:prSet/>
      <dgm:spPr/>
      <dgm:t>
        <a:bodyPr/>
        <a:lstStyle/>
        <a:p>
          <a:endParaRPr lang="en-US"/>
        </a:p>
      </dgm:t>
    </dgm:pt>
    <dgm:pt modelId="{F2300718-F834-46BD-AD15-3CDF2E7D62CC}" type="sibTrans" cxnId="{81766FC5-A7BC-4F68-8674-68D940D5D1CB}">
      <dgm:prSet/>
      <dgm:spPr/>
      <dgm:t>
        <a:bodyPr/>
        <a:lstStyle/>
        <a:p>
          <a:endParaRPr lang="en-US"/>
        </a:p>
      </dgm:t>
    </dgm:pt>
    <dgm:pt modelId="{C637D66D-9915-4111-A3C1-187942E7CD85}" type="pres">
      <dgm:prSet presAssocID="{4D3BDE23-067C-4EFE-9DF1-991F010C1A34}" presName="linearFlow" presStyleCnt="0">
        <dgm:presLayoutVars>
          <dgm:dir/>
          <dgm:animLvl val="lvl"/>
          <dgm:resizeHandles val="exact"/>
        </dgm:presLayoutVars>
      </dgm:prSet>
      <dgm:spPr/>
      <dgm:t>
        <a:bodyPr/>
        <a:lstStyle/>
        <a:p>
          <a:endParaRPr lang="en-US"/>
        </a:p>
      </dgm:t>
    </dgm:pt>
    <dgm:pt modelId="{855CF0A1-56E1-4F0E-A3C6-BDEC0FB8EA9D}" type="pres">
      <dgm:prSet presAssocID="{8A89AFDE-3349-4464-ACA6-C8E8E0ED59D1}" presName="composite" presStyleCnt="0"/>
      <dgm:spPr/>
    </dgm:pt>
    <dgm:pt modelId="{E0C31537-F607-4085-BE54-A12C5000C2E7}" type="pres">
      <dgm:prSet presAssocID="{8A89AFDE-3349-4464-ACA6-C8E8E0ED59D1}" presName="parentText" presStyleLbl="alignNode1" presStyleIdx="0" presStyleCnt="6">
        <dgm:presLayoutVars>
          <dgm:chMax val="1"/>
          <dgm:bulletEnabled val="1"/>
        </dgm:presLayoutVars>
      </dgm:prSet>
      <dgm:spPr/>
      <dgm:t>
        <a:bodyPr/>
        <a:lstStyle/>
        <a:p>
          <a:endParaRPr lang="en-US"/>
        </a:p>
      </dgm:t>
    </dgm:pt>
    <dgm:pt modelId="{1E074BBC-CCB1-493E-8A3E-9EED4C33E559}" type="pres">
      <dgm:prSet presAssocID="{8A89AFDE-3349-4464-ACA6-C8E8E0ED59D1}" presName="descendantText" presStyleLbl="alignAcc1" presStyleIdx="0" presStyleCnt="6" custScaleX="100234" custLinFactNeighborX="0" custLinFactNeighborY="2243">
        <dgm:presLayoutVars>
          <dgm:bulletEnabled val="1"/>
        </dgm:presLayoutVars>
      </dgm:prSet>
      <dgm:spPr/>
      <dgm:t>
        <a:bodyPr/>
        <a:lstStyle/>
        <a:p>
          <a:endParaRPr lang="en-US"/>
        </a:p>
      </dgm:t>
    </dgm:pt>
    <dgm:pt modelId="{0932E4F2-AFBB-4DF0-B936-BA8965660510}" type="pres">
      <dgm:prSet presAssocID="{09B0308E-EC61-4D84-98B5-CE688CF247B8}" presName="sp" presStyleCnt="0"/>
      <dgm:spPr/>
    </dgm:pt>
    <dgm:pt modelId="{0AF6C191-6C4D-4105-993D-62E6CEF1FF32}" type="pres">
      <dgm:prSet presAssocID="{17551A92-A1C5-41F4-9C1E-C75C5BA16F10}" presName="composite" presStyleCnt="0"/>
      <dgm:spPr/>
    </dgm:pt>
    <dgm:pt modelId="{6F0AA497-80BC-4862-B957-0C63C6AE1434}" type="pres">
      <dgm:prSet presAssocID="{17551A92-A1C5-41F4-9C1E-C75C5BA16F10}" presName="parentText" presStyleLbl="alignNode1" presStyleIdx="1" presStyleCnt="6">
        <dgm:presLayoutVars>
          <dgm:chMax val="1"/>
          <dgm:bulletEnabled val="1"/>
        </dgm:presLayoutVars>
      </dgm:prSet>
      <dgm:spPr/>
      <dgm:t>
        <a:bodyPr/>
        <a:lstStyle/>
        <a:p>
          <a:endParaRPr lang="en-US"/>
        </a:p>
      </dgm:t>
    </dgm:pt>
    <dgm:pt modelId="{99189296-36DF-4A98-AE56-97975219EF0E}" type="pres">
      <dgm:prSet presAssocID="{17551A92-A1C5-41F4-9C1E-C75C5BA16F10}" presName="descendantText" presStyleLbl="alignAcc1" presStyleIdx="1" presStyleCnt="6" custLinFactNeighborX="665" custLinFactNeighborY="1387">
        <dgm:presLayoutVars>
          <dgm:bulletEnabled val="1"/>
        </dgm:presLayoutVars>
      </dgm:prSet>
      <dgm:spPr/>
      <dgm:t>
        <a:bodyPr/>
        <a:lstStyle/>
        <a:p>
          <a:endParaRPr lang="en-US"/>
        </a:p>
      </dgm:t>
    </dgm:pt>
    <dgm:pt modelId="{2DFF296C-E10D-4250-BC8E-D547A1E0EC23}" type="pres">
      <dgm:prSet presAssocID="{59DEE4CA-EC31-4F4F-AA64-8737AA12855F}" presName="sp" presStyleCnt="0"/>
      <dgm:spPr/>
    </dgm:pt>
    <dgm:pt modelId="{E8C6C916-4418-48B7-9875-011A87B214EB}" type="pres">
      <dgm:prSet presAssocID="{FB0B3D50-3F4D-407B-ABEE-A30D920CD5AC}" presName="composite" presStyleCnt="0"/>
      <dgm:spPr/>
    </dgm:pt>
    <dgm:pt modelId="{1FDA1E30-F92B-45AB-8C0C-A7D18F8474D5}" type="pres">
      <dgm:prSet presAssocID="{FB0B3D50-3F4D-407B-ABEE-A30D920CD5AC}" presName="parentText" presStyleLbl="alignNode1" presStyleIdx="2" presStyleCnt="6" custScaleY="120431">
        <dgm:presLayoutVars>
          <dgm:chMax val="1"/>
          <dgm:bulletEnabled val="1"/>
        </dgm:presLayoutVars>
      </dgm:prSet>
      <dgm:spPr/>
      <dgm:t>
        <a:bodyPr/>
        <a:lstStyle/>
        <a:p>
          <a:endParaRPr lang="en-US"/>
        </a:p>
      </dgm:t>
    </dgm:pt>
    <dgm:pt modelId="{75AA48B6-082C-42CD-9EC7-81A36F44CF68}" type="pres">
      <dgm:prSet presAssocID="{FB0B3D50-3F4D-407B-ABEE-A30D920CD5AC}" presName="descendantText" presStyleLbl="alignAcc1" presStyleIdx="2" presStyleCnt="6" custScaleY="128662">
        <dgm:presLayoutVars>
          <dgm:bulletEnabled val="1"/>
        </dgm:presLayoutVars>
      </dgm:prSet>
      <dgm:spPr/>
      <dgm:t>
        <a:bodyPr/>
        <a:lstStyle/>
        <a:p>
          <a:endParaRPr lang="en-US"/>
        </a:p>
      </dgm:t>
    </dgm:pt>
    <dgm:pt modelId="{E69AE433-93F1-4981-8210-2CFD5A62E103}" type="pres">
      <dgm:prSet presAssocID="{C0AB6861-C33C-4817-B3EA-00AF6C76A710}" presName="sp" presStyleCnt="0"/>
      <dgm:spPr/>
    </dgm:pt>
    <dgm:pt modelId="{FDBECB7A-C024-49FD-A498-FFF22206F104}" type="pres">
      <dgm:prSet presAssocID="{7C86D582-F986-4122-9157-0044F8C74CB8}" presName="composite" presStyleCnt="0"/>
      <dgm:spPr/>
    </dgm:pt>
    <dgm:pt modelId="{41E60795-A888-47EE-BF3F-842758DA719D}" type="pres">
      <dgm:prSet presAssocID="{7C86D582-F986-4122-9157-0044F8C74CB8}" presName="parentText" presStyleLbl="alignNode1" presStyleIdx="3" presStyleCnt="6">
        <dgm:presLayoutVars>
          <dgm:chMax val="1"/>
          <dgm:bulletEnabled val="1"/>
        </dgm:presLayoutVars>
      </dgm:prSet>
      <dgm:spPr/>
      <dgm:t>
        <a:bodyPr/>
        <a:lstStyle/>
        <a:p>
          <a:endParaRPr lang="en-US"/>
        </a:p>
      </dgm:t>
    </dgm:pt>
    <dgm:pt modelId="{F0752F02-FDDA-4ADA-AFA3-D8F2F063895C}" type="pres">
      <dgm:prSet presAssocID="{7C86D582-F986-4122-9157-0044F8C74CB8}" presName="descendantText" presStyleLbl="alignAcc1" presStyleIdx="3" presStyleCnt="6">
        <dgm:presLayoutVars>
          <dgm:bulletEnabled val="1"/>
        </dgm:presLayoutVars>
      </dgm:prSet>
      <dgm:spPr/>
      <dgm:t>
        <a:bodyPr/>
        <a:lstStyle/>
        <a:p>
          <a:endParaRPr lang="en-US"/>
        </a:p>
      </dgm:t>
    </dgm:pt>
    <dgm:pt modelId="{7E90346F-BF87-4B39-9C58-B6B472C3EC82}" type="pres">
      <dgm:prSet presAssocID="{8055C1E9-5B54-473B-8A3A-DF477ED2B4CD}" presName="sp" presStyleCnt="0"/>
      <dgm:spPr/>
    </dgm:pt>
    <dgm:pt modelId="{68F700B6-F4E1-4FA9-ACBC-C03E6B82A63D}" type="pres">
      <dgm:prSet presAssocID="{5AD4D5A7-EDCE-4DE6-9569-86D775134653}" presName="composite" presStyleCnt="0"/>
      <dgm:spPr/>
    </dgm:pt>
    <dgm:pt modelId="{93D7E8E1-DCEB-4921-87A4-FB26E8405AF6}" type="pres">
      <dgm:prSet presAssocID="{5AD4D5A7-EDCE-4DE6-9569-86D775134653}" presName="parentText" presStyleLbl="alignNode1" presStyleIdx="4" presStyleCnt="6">
        <dgm:presLayoutVars>
          <dgm:chMax val="1"/>
          <dgm:bulletEnabled val="1"/>
        </dgm:presLayoutVars>
      </dgm:prSet>
      <dgm:spPr/>
      <dgm:t>
        <a:bodyPr/>
        <a:lstStyle/>
        <a:p>
          <a:endParaRPr lang="en-US"/>
        </a:p>
      </dgm:t>
    </dgm:pt>
    <dgm:pt modelId="{172DDE2F-6F72-4ADC-A2CB-025062E4EE80}" type="pres">
      <dgm:prSet presAssocID="{5AD4D5A7-EDCE-4DE6-9569-86D775134653}" presName="descendantText" presStyleLbl="alignAcc1" presStyleIdx="4" presStyleCnt="6">
        <dgm:presLayoutVars>
          <dgm:bulletEnabled val="1"/>
        </dgm:presLayoutVars>
      </dgm:prSet>
      <dgm:spPr/>
      <dgm:t>
        <a:bodyPr/>
        <a:lstStyle/>
        <a:p>
          <a:endParaRPr lang="en-US"/>
        </a:p>
      </dgm:t>
    </dgm:pt>
    <dgm:pt modelId="{A040C134-7DFD-45EF-924A-DBF4084F9E3B}" type="pres">
      <dgm:prSet presAssocID="{89418A3B-F683-43C2-8952-70CC71210DBD}" presName="sp" presStyleCnt="0"/>
      <dgm:spPr/>
    </dgm:pt>
    <dgm:pt modelId="{E04E09ED-F63E-468D-A5E0-4CB30F24D37D}" type="pres">
      <dgm:prSet presAssocID="{AF586896-8302-4892-866C-DB46446CB9CC}" presName="composite" presStyleCnt="0"/>
      <dgm:spPr/>
    </dgm:pt>
    <dgm:pt modelId="{DD36A377-01C2-4DB4-98B2-733001DB9F75}" type="pres">
      <dgm:prSet presAssocID="{AF586896-8302-4892-866C-DB46446CB9CC}" presName="parentText" presStyleLbl="alignNode1" presStyleIdx="5" presStyleCnt="6" custLinFactNeighborX="-17183" custLinFactNeighborY="6290">
        <dgm:presLayoutVars>
          <dgm:chMax val="1"/>
          <dgm:bulletEnabled val="1"/>
        </dgm:presLayoutVars>
      </dgm:prSet>
      <dgm:spPr/>
      <dgm:t>
        <a:bodyPr/>
        <a:lstStyle/>
        <a:p>
          <a:endParaRPr lang="en-US"/>
        </a:p>
      </dgm:t>
    </dgm:pt>
    <dgm:pt modelId="{B7C0C93F-79B2-4A96-8596-43F051DAFD61}" type="pres">
      <dgm:prSet presAssocID="{AF586896-8302-4892-866C-DB46446CB9CC}" presName="descendantText" presStyleLbl="alignAcc1" presStyleIdx="5" presStyleCnt="6">
        <dgm:presLayoutVars>
          <dgm:bulletEnabled val="1"/>
        </dgm:presLayoutVars>
      </dgm:prSet>
      <dgm:spPr/>
      <dgm:t>
        <a:bodyPr/>
        <a:lstStyle/>
        <a:p>
          <a:endParaRPr lang="en-US"/>
        </a:p>
      </dgm:t>
    </dgm:pt>
  </dgm:ptLst>
  <dgm:cxnLst>
    <dgm:cxn modelId="{66F06949-529A-4F85-8086-E8A9E6F8F612}" srcId="{4D3BDE23-067C-4EFE-9DF1-991F010C1A34}" destId="{FB0B3D50-3F4D-407B-ABEE-A30D920CD5AC}" srcOrd="2" destOrd="0" parTransId="{DA854BFA-263B-4182-A81A-9A2E9DEB57F2}" sibTransId="{C0AB6861-C33C-4817-B3EA-00AF6C76A710}"/>
    <dgm:cxn modelId="{99840C59-1FE8-45C2-9C46-C67F77CB0647}" type="presOf" srcId="{5AD4D5A7-EDCE-4DE6-9569-86D775134653}" destId="{93D7E8E1-DCEB-4921-87A4-FB26E8405AF6}" srcOrd="0" destOrd="0" presId="urn:microsoft.com/office/officeart/2005/8/layout/chevron2"/>
    <dgm:cxn modelId="{71C9AD27-4A65-4C53-BB0D-BFEFCAA2E605}" srcId="{4D3BDE23-067C-4EFE-9DF1-991F010C1A34}" destId="{8A89AFDE-3349-4464-ACA6-C8E8E0ED59D1}" srcOrd="0" destOrd="0" parTransId="{4F39A066-C09C-4759-9574-F53DA6DCBD52}" sibTransId="{09B0308E-EC61-4D84-98B5-CE688CF247B8}"/>
    <dgm:cxn modelId="{FE55DF8D-C6F5-46B1-A915-62DABAEF534A}" type="presOf" srcId="{4D3BDE23-067C-4EFE-9DF1-991F010C1A34}" destId="{C637D66D-9915-4111-A3C1-187942E7CD85}" srcOrd="0" destOrd="0" presId="urn:microsoft.com/office/officeart/2005/8/layout/chevron2"/>
    <dgm:cxn modelId="{9E2D2EEB-FB37-41F6-B0DC-26E37B33B4D2}" type="presOf" srcId="{6C550C42-51E2-4AAE-A044-46FD00AF7B0A}" destId="{172DDE2F-6F72-4ADC-A2CB-025062E4EE80}" srcOrd="0" destOrd="0" presId="urn:microsoft.com/office/officeart/2005/8/layout/chevron2"/>
    <dgm:cxn modelId="{6A385C68-3A84-4330-BE51-D1C9A6705661}" type="presOf" srcId="{AF586896-8302-4892-866C-DB46446CB9CC}" destId="{DD36A377-01C2-4DB4-98B2-733001DB9F75}" srcOrd="0" destOrd="0" presId="urn:microsoft.com/office/officeart/2005/8/layout/chevron2"/>
    <dgm:cxn modelId="{7560CA9D-BF44-4FFA-8D8D-787AB358810A}" srcId="{5AD4D5A7-EDCE-4DE6-9569-86D775134653}" destId="{6C550C42-51E2-4AAE-A044-46FD00AF7B0A}" srcOrd="0" destOrd="0" parTransId="{38A312BA-3C78-458B-AA6E-9F907DEC0A93}" sibTransId="{8716FFB2-1B2B-4A07-9676-CC23033F5DD6}"/>
    <dgm:cxn modelId="{0BFA85DD-F50E-48F5-A496-E4B5564B1A79}" type="presOf" srcId="{FB0B3D50-3F4D-407B-ABEE-A30D920CD5AC}" destId="{1FDA1E30-F92B-45AB-8C0C-A7D18F8474D5}" srcOrd="0" destOrd="0" presId="urn:microsoft.com/office/officeart/2005/8/layout/chevron2"/>
    <dgm:cxn modelId="{1FF8912B-2C40-485C-9861-E971A7A68A3D}" type="presOf" srcId="{17551A92-A1C5-41F4-9C1E-C75C5BA16F10}" destId="{6F0AA497-80BC-4862-B957-0C63C6AE1434}" srcOrd="0" destOrd="0" presId="urn:microsoft.com/office/officeart/2005/8/layout/chevron2"/>
    <dgm:cxn modelId="{F6147836-7917-46DF-90AE-AB0C192E16FC}" srcId="{FB0B3D50-3F4D-407B-ABEE-A30D920CD5AC}" destId="{58F9DD8C-4601-41C0-945C-B266C871C297}" srcOrd="2" destOrd="0" parTransId="{12FCECFC-7213-4234-AF67-154B05245AF1}" sibTransId="{CC54AA67-9D45-41BD-AB08-9FDBE042048D}"/>
    <dgm:cxn modelId="{0C9DBBFD-8986-4CAD-AB1E-712CF029C1BA}" type="presOf" srcId="{3A5B89DB-0C26-4026-9FF8-CB1A363CE502}" destId="{B7C0C93F-79B2-4A96-8596-43F051DAFD61}" srcOrd="0" destOrd="0" presId="urn:microsoft.com/office/officeart/2005/8/layout/chevron2"/>
    <dgm:cxn modelId="{544B1460-7BF0-4A99-95CD-95DF754A7B04}" srcId="{FB0B3D50-3F4D-407B-ABEE-A30D920CD5AC}" destId="{5692DA98-736A-4926-96B8-27E59E04E0F5}" srcOrd="1" destOrd="0" parTransId="{75FC7AD1-D394-4225-B779-7BC6F61317DB}" sibTransId="{2172B1C3-0163-476B-AD49-D73E48BBCCB2}"/>
    <dgm:cxn modelId="{AAEB63FA-2B78-41BA-9B83-99BC22EFCDBB}" type="presOf" srcId="{463B5969-E48A-4F5D-925C-960D94E991E2}" destId="{99189296-36DF-4A98-AE56-97975219EF0E}" srcOrd="0" destOrd="1" presId="urn:microsoft.com/office/officeart/2005/8/layout/chevron2"/>
    <dgm:cxn modelId="{AD2AB149-934E-4574-9C1F-4F2C13D4EDD7}" srcId="{4D3BDE23-067C-4EFE-9DF1-991F010C1A34}" destId="{7C86D582-F986-4122-9157-0044F8C74CB8}" srcOrd="3" destOrd="0" parTransId="{2A633620-445B-4962-83F3-10FF13A1B674}" sibTransId="{8055C1E9-5B54-473B-8A3A-DF477ED2B4CD}"/>
    <dgm:cxn modelId="{8A4E1D7C-97E7-48C0-97E6-C51FB4A1F6E3}" type="presOf" srcId="{B0108648-95D3-4C0A-B5FA-B66A3B3D8417}" destId="{99189296-36DF-4A98-AE56-97975219EF0E}" srcOrd="0" destOrd="0" presId="urn:microsoft.com/office/officeart/2005/8/layout/chevron2"/>
    <dgm:cxn modelId="{81766FC5-A7BC-4F68-8674-68D940D5D1CB}" srcId="{4D3BDE23-067C-4EFE-9DF1-991F010C1A34}" destId="{AF586896-8302-4892-866C-DB46446CB9CC}" srcOrd="5" destOrd="0" parTransId="{34B482F7-8D9C-4584-806F-D6CB329035E4}" sibTransId="{F2300718-F834-46BD-AD15-3CDF2E7D62CC}"/>
    <dgm:cxn modelId="{8B8DC2AA-86EA-4254-A589-9F43DB2496BB}" srcId="{17551A92-A1C5-41F4-9C1E-C75C5BA16F10}" destId="{B0108648-95D3-4C0A-B5FA-B66A3B3D8417}" srcOrd="0" destOrd="0" parTransId="{3B097A6F-73DA-4E87-9CB8-F5A62B1D5F26}" sibTransId="{0F07D469-955A-414F-81DA-1449FFDA4A26}"/>
    <dgm:cxn modelId="{0F187D65-4A7A-4327-AE87-E03E2B368653}" type="presOf" srcId="{58F9DD8C-4601-41C0-945C-B266C871C297}" destId="{75AA48B6-082C-42CD-9EC7-81A36F44CF68}" srcOrd="0" destOrd="2" presId="urn:microsoft.com/office/officeart/2005/8/layout/chevron2"/>
    <dgm:cxn modelId="{D6EAE666-579F-4BFB-BA0D-0CFFD331CB3A}" type="presOf" srcId="{5692DA98-736A-4926-96B8-27E59E04E0F5}" destId="{75AA48B6-082C-42CD-9EC7-81A36F44CF68}" srcOrd="0" destOrd="1" presId="urn:microsoft.com/office/officeart/2005/8/layout/chevron2"/>
    <dgm:cxn modelId="{92B900F4-0405-466D-A55A-85A43100DF1E}" type="presOf" srcId="{8A89AFDE-3349-4464-ACA6-C8E8E0ED59D1}" destId="{E0C31537-F607-4085-BE54-A12C5000C2E7}" srcOrd="0" destOrd="0" presId="urn:microsoft.com/office/officeart/2005/8/layout/chevron2"/>
    <dgm:cxn modelId="{BAECCF5B-F4AB-4E79-BD90-CE39E05C6058}" srcId="{FB0B3D50-3F4D-407B-ABEE-A30D920CD5AC}" destId="{BC982875-BEA8-409D-A48E-FF626C552105}" srcOrd="0" destOrd="0" parTransId="{61406AC3-4B4F-4F66-A909-BD8E5A47BF56}" sibTransId="{635A2402-3D3C-44D7-9F95-632127A7DE9B}"/>
    <dgm:cxn modelId="{A9F32EAB-6FF1-4EF8-ABB4-D2878FDBEEDC}" srcId="{8A89AFDE-3349-4464-ACA6-C8E8E0ED59D1}" destId="{D88FA1CD-2106-4A2E-9C8D-6132CB8D78AB}" srcOrd="0" destOrd="0" parTransId="{7AFF6FF3-D7EC-4EDC-8AC9-C61126572B02}" sibTransId="{7130A0F9-A63D-4F13-885C-8D5BDB957458}"/>
    <dgm:cxn modelId="{E72C7D18-B6D6-4F5B-8E88-575655BC8F13}" srcId="{17551A92-A1C5-41F4-9C1E-C75C5BA16F10}" destId="{463B5969-E48A-4F5D-925C-960D94E991E2}" srcOrd="1" destOrd="0" parTransId="{45F2263B-494C-41D0-BAA4-8B353517785B}" sibTransId="{588BB061-C1DF-4098-87A0-E9C62C933BC1}"/>
    <dgm:cxn modelId="{640D468D-27D2-425F-A86F-9594CAF26A93}" srcId="{7C86D582-F986-4122-9157-0044F8C74CB8}" destId="{AFE21883-7727-4D39-802D-61B01C95D13A}" srcOrd="0" destOrd="0" parTransId="{F0F81AC0-8742-4B8B-9B38-8AEA27D798F7}" sibTransId="{A6A15D07-2C5C-46A8-B242-49FEB4223C87}"/>
    <dgm:cxn modelId="{587C3DB6-0D62-45F6-A89C-BDEA1555A379}" srcId="{AF586896-8302-4892-866C-DB46446CB9CC}" destId="{3A5B89DB-0C26-4026-9FF8-CB1A363CE502}" srcOrd="0" destOrd="0" parTransId="{4BB4E9C2-3F19-49CC-886C-79CA3108DEC5}" sibTransId="{3EECE49B-53D4-4B93-BA8E-D3525A54696A}"/>
    <dgm:cxn modelId="{EE271B5A-E862-4131-A365-C943A29CD673}" type="presOf" srcId="{7C86D582-F986-4122-9157-0044F8C74CB8}" destId="{41E60795-A888-47EE-BF3F-842758DA719D}" srcOrd="0" destOrd="0" presId="urn:microsoft.com/office/officeart/2005/8/layout/chevron2"/>
    <dgm:cxn modelId="{AE94B531-F70E-42A1-92E9-58035F2B302C}" type="presOf" srcId="{BC982875-BEA8-409D-A48E-FF626C552105}" destId="{75AA48B6-082C-42CD-9EC7-81A36F44CF68}" srcOrd="0" destOrd="0" presId="urn:microsoft.com/office/officeart/2005/8/layout/chevron2"/>
    <dgm:cxn modelId="{345B126C-7C85-4911-8143-CFF8A4E6AF43}" type="presOf" srcId="{D88FA1CD-2106-4A2E-9C8D-6132CB8D78AB}" destId="{1E074BBC-CCB1-493E-8A3E-9EED4C33E559}" srcOrd="0" destOrd="0" presId="urn:microsoft.com/office/officeart/2005/8/layout/chevron2"/>
    <dgm:cxn modelId="{656FD49E-92D3-4520-B8A9-AC0BB437EB72}" type="presOf" srcId="{AFE21883-7727-4D39-802D-61B01C95D13A}" destId="{F0752F02-FDDA-4ADA-AFA3-D8F2F063895C}" srcOrd="0" destOrd="0" presId="urn:microsoft.com/office/officeart/2005/8/layout/chevron2"/>
    <dgm:cxn modelId="{9ED34B1E-3BC5-4175-9D93-4FB2A99744B3}" srcId="{4D3BDE23-067C-4EFE-9DF1-991F010C1A34}" destId="{5AD4D5A7-EDCE-4DE6-9569-86D775134653}" srcOrd="4" destOrd="0" parTransId="{BB221D4B-F293-4000-BBB6-353FA29B8E93}" sibTransId="{89418A3B-F683-43C2-8952-70CC71210DBD}"/>
    <dgm:cxn modelId="{C8DD08A7-0E15-4290-B476-59DE12431EBC}" srcId="{4D3BDE23-067C-4EFE-9DF1-991F010C1A34}" destId="{17551A92-A1C5-41F4-9C1E-C75C5BA16F10}" srcOrd="1" destOrd="0" parTransId="{610B4CCE-D176-4ED5-95A7-3A524B42297A}" sibTransId="{59DEE4CA-EC31-4F4F-AA64-8737AA12855F}"/>
    <dgm:cxn modelId="{1B370ED3-0216-4929-A169-4DE93471CC20}" type="presParOf" srcId="{C637D66D-9915-4111-A3C1-187942E7CD85}" destId="{855CF0A1-56E1-4F0E-A3C6-BDEC0FB8EA9D}" srcOrd="0" destOrd="0" presId="urn:microsoft.com/office/officeart/2005/8/layout/chevron2"/>
    <dgm:cxn modelId="{33374A71-B07D-466E-951E-26560FE31315}" type="presParOf" srcId="{855CF0A1-56E1-4F0E-A3C6-BDEC0FB8EA9D}" destId="{E0C31537-F607-4085-BE54-A12C5000C2E7}" srcOrd="0" destOrd="0" presId="urn:microsoft.com/office/officeart/2005/8/layout/chevron2"/>
    <dgm:cxn modelId="{554BA6EC-16BF-4D80-A487-69303D11432B}" type="presParOf" srcId="{855CF0A1-56E1-4F0E-A3C6-BDEC0FB8EA9D}" destId="{1E074BBC-CCB1-493E-8A3E-9EED4C33E559}" srcOrd="1" destOrd="0" presId="urn:microsoft.com/office/officeart/2005/8/layout/chevron2"/>
    <dgm:cxn modelId="{06C068EA-FE78-4275-81AA-9D5722EAD4FE}" type="presParOf" srcId="{C637D66D-9915-4111-A3C1-187942E7CD85}" destId="{0932E4F2-AFBB-4DF0-B936-BA8965660510}" srcOrd="1" destOrd="0" presId="urn:microsoft.com/office/officeart/2005/8/layout/chevron2"/>
    <dgm:cxn modelId="{6708DA31-90B5-46DE-8B6F-59F68A714767}" type="presParOf" srcId="{C637D66D-9915-4111-A3C1-187942E7CD85}" destId="{0AF6C191-6C4D-4105-993D-62E6CEF1FF32}" srcOrd="2" destOrd="0" presId="urn:microsoft.com/office/officeart/2005/8/layout/chevron2"/>
    <dgm:cxn modelId="{1043A64C-BEDE-4BD5-94BF-66F642C78E84}" type="presParOf" srcId="{0AF6C191-6C4D-4105-993D-62E6CEF1FF32}" destId="{6F0AA497-80BC-4862-B957-0C63C6AE1434}" srcOrd="0" destOrd="0" presId="urn:microsoft.com/office/officeart/2005/8/layout/chevron2"/>
    <dgm:cxn modelId="{9343E877-926F-4032-9AB5-C17CFBC96CBA}" type="presParOf" srcId="{0AF6C191-6C4D-4105-993D-62E6CEF1FF32}" destId="{99189296-36DF-4A98-AE56-97975219EF0E}" srcOrd="1" destOrd="0" presId="urn:microsoft.com/office/officeart/2005/8/layout/chevron2"/>
    <dgm:cxn modelId="{184587E0-F74D-45BB-8303-53D7F01EDAFF}" type="presParOf" srcId="{C637D66D-9915-4111-A3C1-187942E7CD85}" destId="{2DFF296C-E10D-4250-BC8E-D547A1E0EC23}" srcOrd="3" destOrd="0" presId="urn:microsoft.com/office/officeart/2005/8/layout/chevron2"/>
    <dgm:cxn modelId="{AF038A24-71DC-4308-B74F-7E0997840F0B}" type="presParOf" srcId="{C637D66D-9915-4111-A3C1-187942E7CD85}" destId="{E8C6C916-4418-48B7-9875-011A87B214EB}" srcOrd="4" destOrd="0" presId="urn:microsoft.com/office/officeart/2005/8/layout/chevron2"/>
    <dgm:cxn modelId="{F2E26521-1E41-42DB-8B53-12DCD807577B}" type="presParOf" srcId="{E8C6C916-4418-48B7-9875-011A87B214EB}" destId="{1FDA1E30-F92B-45AB-8C0C-A7D18F8474D5}" srcOrd="0" destOrd="0" presId="urn:microsoft.com/office/officeart/2005/8/layout/chevron2"/>
    <dgm:cxn modelId="{223EA4E4-CA32-4186-BC83-1A843420F90F}" type="presParOf" srcId="{E8C6C916-4418-48B7-9875-011A87B214EB}" destId="{75AA48B6-082C-42CD-9EC7-81A36F44CF68}" srcOrd="1" destOrd="0" presId="urn:microsoft.com/office/officeart/2005/8/layout/chevron2"/>
    <dgm:cxn modelId="{A294C088-87D6-41C8-8FB1-AFEFFDB23046}" type="presParOf" srcId="{C637D66D-9915-4111-A3C1-187942E7CD85}" destId="{E69AE433-93F1-4981-8210-2CFD5A62E103}" srcOrd="5" destOrd="0" presId="urn:microsoft.com/office/officeart/2005/8/layout/chevron2"/>
    <dgm:cxn modelId="{4CA7BAC4-49B3-4720-8CAB-3917CBE28776}" type="presParOf" srcId="{C637D66D-9915-4111-A3C1-187942E7CD85}" destId="{FDBECB7A-C024-49FD-A498-FFF22206F104}" srcOrd="6" destOrd="0" presId="urn:microsoft.com/office/officeart/2005/8/layout/chevron2"/>
    <dgm:cxn modelId="{CD321DF0-D4CE-4804-ACAF-5FFDA3C65834}" type="presParOf" srcId="{FDBECB7A-C024-49FD-A498-FFF22206F104}" destId="{41E60795-A888-47EE-BF3F-842758DA719D}" srcOrd="0" destOrd="0" presId="urn:microsoft.com/office/officeart/2005/8/layout/chevron2"/>
    <dgm:cxn modelId="{47E77007-D2B8-4409-B0FC-530BD104CACB}" type="presParOf" srcId="{FDBECB7A-C024-49FD-A498-FFF22206F104}" destId="{F0752F02-FDDA-4ADA-AFA3-D8F2F063895C}" srcOrd="1" destOrd="0" presId="urn:microsoft.com/office/officeart/2005/8/layout/chevron2"/>
    <dgm:cxn modelId="{03EB9C41-988F-46EF-8500-10292CBF216E}" type="presParOf" srcId="{C637D66D-9915-4111-A3C1-187942E7CD85}" destId="{7E90346F-BF87-4B39-9C58-B6B472C3EC82}" srcOrd="7" destOrd="0" presId="urn:microsoft.com/office/officeart/2005/8/layout/chevron2"/>
    <dgm:cxn modelId="{7E2CD5F1-90C3-4519-9121-2B6D1E51785F}" type="presParOf" srcId="{C637D66D-9915-4111-A3C1-187942E7CD85}" destId="{68F700B6-F4E1-4FA9-ACBC-C03E6B82A63D}" srcOrd="8" destOrd="0" presId="urn:microsoft.com/office/officeart/2005/8/layout/chevron2"/>
    <dgm:cxn modelId="{BC8BAB13-51D4-43E3-8921-5F1E7EA7A5B3}" type="presParOf" srcId="{68F700B6-F4E1-4FA9-ACBC-C03E6B82A63D}" destId="{93D7E8E1-DCEB-4921-87A4-FB26E8405AF6}" srcOrd="0" destOrd="0" presId="urn:microsoft.com/office/officeart/2005/8/layout/chevron2"/>
    <dgm:cxn modelId="{4C68FA20-6B20-47C6-8514-43EE84A87061}" type="presParOf" srcId="{68F700B6-F4E1-4FA9-ACBC-C03E6B82A63D}" destId="{172DDE2F-6F72-4ADC-A2CB-025062E4EE80}" srcOrd="1" destOrd="0" presId="urn:microsoft.com/office/officeart/2005/8/layout/chevron2"/>
    <dgm:cxn modelId="{5DB5E0DD-50D1-4F62-BEFA-91BAF69259B1}" type="presParOf" srcId="{C637D66D-9915-4111-A3C1-187942E7CD85}" destId="{A040C134-7DFD-45EF-924A-DBF4084F9E3B}" srcOrd="9" destOrd="0" presId="urn:microsoft.com/office/officeart/2005/8/layout/chevron2"/>
    <dgm:cxn modelId="{6746CACF-0760-470B-BB42-E757DC96E380}" type="presParOf" srcId="{C637D66D-9915-4111-A3C1-187942E7CD85}" destId="{E04E09ED-F63E-468D-A5E0-4CB30F24D37D}" srcOrd="10" destOrd="0" presId="urn:microsoft.com/office/officeart/2005/8/layout/chevron2"/>
    <dgm:cxn modelId="{05FC1AE0-3882-447F-8608-94B047A79444}" type="presParOf" srcId="{E04E09ED-F63E-468D-A5E0-4CB30F24D37D}" destId="{DD36A377-01C2-4DB4-98B2-733001DB9F75}" srcOrd="0" destOrd="0" presId="urn:microsoft.com/office/officeart/2005/8/layout/chevron2"/>
    <dgm:cxn modelId="{31A2E182-21B3-45D3-A711-B3A6C4E51CB1}" type="presParOf" srcId="{E04E09ED-F63E-468D-A5E0-4CB30F24D37D}" destId="{B7C0C93F-79B2-4A96-8596-43F051DAFD6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5B8A6A-C0A6-4F49-9936-F35AC8409CDC}">
      <dsp:nvSpPr>
        <dsp:cNvPr id="0" name=""/>
        <dsp:cNvSpPr/>
      </dsp:nvSpPr>
      <dsp:spPr>
        <a:xfrm>
          <a:off x="-5504887" y="-842836"/>
          <a:ext cx="6554486" cy="6554486"/>
        </a:xfrm>
        <a:prstGeom prst="blockArc">
          <a:avLst>
            <a:gd name="adj1" fmla="val 18900000"/>
            <a:gd name="adj2" fmla="val 2700000"/>
            <a:gd name="adj3" fmla="val 330"/>
          </a:avLst>
        </a:pr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163FD1-DB43-4C93-B906-CD7CF0BE3A53}">
      <dsp:nvSpPr>
        <dsp:cNvPr id="0" name=""/>
        <dsp:cNvSpPr/>
      </dsp:nvSpPr>
      <dsp:spPr>
        <a:xfrm>
          <a:off x="391231" y="256391"/>
          <a:ext cx="5628243" cy="512588"/>
        </a:xfrm>
        <a:prstGeom prst="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06867" tIns="33020" rIns="33020" bIns="33020" numCol="1" spcCol="1270" anchor="ctr" anchorCtr="0">
          <a:noAutofit/>
        </a:bodyPr>
        <a:lstStyle/>
        <a:p>
          <a:pPr lvl="0" algn="l" defTabSz="577850">
            <a:lnSpc>
              <a:spcPct val="90000"/>
            </a:lnSpc>
            <a:spcBef>
              <a:spcPct val="0"/>
            </a:spcBef>
            <a:spcAft>
              <a:spcPct val="35000"/>
            </a:spcAft>
          </a:pPr>
          <a:r>
            <a:rPr lang="en-US" sz="1300" b="1" kern="1200" dirty="0" smtClean="0">
              <a:solidFill>
                <a:schemeClr val="tx1"/>
              </a:solidFill>
            </a:rPr>
            <a:t>ICD-9 is outdated; implemented in 1979</a:t>
          </a:r>
          <a:endParaRPr lang="en-US" sz="1300" b="1" kern="1200" dirty="0">
            <a:solidFill>
              <a:schemeClr val="tx1"/>
            </a:solidFill>
          </a:endParaRPr>
        </a:p>
      </dsp:txBody>
      <dsp:txXfrm>
        <a:off x="391231" y="256391"/>
        <a:ext cx="5628243" cy="512588"/>
      </dsp:txXfrm>
    </dsp:sp>
    <dsp:sp modelId="{DC7E3741-5ADE-4472-9798-8D3CCFF3B160}">
      <dsp:nvSpPr>
        <dsp:cNvPr id="0" name=""/>
        <dsp:cNvSpPr/>
      </dsp:nvSpPr>
      <dsp:spPr>
        <a:xfrm>
          <a:off x="70863" y="192318"/>
          <a:ext cx="640735" cy="640735"/>
        </a:xfrm>
        <a:prstGeom prst="stripedRightArrow">
          <a:avLst/>
        </a:prstGeom>
        <a:solidFill>
          <a:schemeClr val="accent2"/>
        </a:solidFill>
        <a:ln w="9525" cap="flat" cmpd="sng" algn="ctr">
          <a:solidFill>
            <a:srgbClr val="FF0000"/>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418C397A-DD48-4DBD-978D-CE266CE2E7C1}">
      <dsp:nvSpPr>
        <dsp:cNvPr id="0" name=""/>
        <dsp:cNvSpPr/>
      </dsp:nvSpPr>
      <dsp:spPr>
        <a:xfrm>
          <a:off x="812870" y="1025177"/>
          <a:ext cx="5206604" cy="512588"/>
        </a:xfrm>
        <a:prstGeom prst="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06867" tIns="33020" rIns="33020" bIns="33020" numCol="1" spcCol="1270" anchor="ctr" anchorCtr="0">
          <a:noAutofit/>
        </a:bodyPr>
        <a:lstStyle/>
        <a:p>
          <a:pPr lvl="0" algn="l" defTabSz="577850">
            <a:lnSpc>
              <a:spcPct val="90000"/>
            </a:lnSpc>
            <a:spcBef>
              <a:spcPct val="0"/>
            </a:spcBef>
            <a:spcAft>
              <a:spcPct val="35000"/>
            </a:spcAft>
          </a:pPr>
          <a:r>
            <a:rPr lang="en-US" sz="1300" b="1" kern="1200" dirty="0" smtClean="0">
              <a:solidFill>
                <a:schemeClr val="tx1"/>
              </a:solidFill>
            </a:rPr>
            <a:t>ICD-9 code structure is running out of space </a:t>
          </a:r>
          <a:endParaRPr lang="en-US" sz="1300" b="1" kern="1200" dirty="0">
            <a:solidFill>
              <a:schemeClr val="tx1"/>
            </a:solidFill>
          </a:endParaRPr>
        </a:p>
      </dsp:txBody>
      <dsp:txXfrm>
        <a:off x="812870" y="1025177"/>
        <a:ext cx="5206604" cy="512588"/>
      </dsp:txXfrm>
    </dsp:sp>
    <dsp:sp modelId="{1CCC7CA0-7ED8-4A9A-B9C1-CA69079CEE3C}">
      <dsp:nvSpPr>
        <dsp:cNvPr id="0" name=""/>
        <dsp:cNvSpPr/>
      </dsp:nvSpPr>
      <dsp:spPr>
        <a:xfrm>
          <a:off x="492502" y="961103"/>
          <a:ext cx="640735" cy="640735"/>
        </a:xfrm>
        <a:prstGeom prst="stripedRightArrow">
          <a:avLst/>
        </a:prstGeom>
        <a:solidFill>
          <a:schemeClr val="accent2"/>
        </a:solidFill>
        <a:ln w="9525" cap="flat" cmpd="sng" algn="ctr">
          <a:solidFill>
            <a:srgbClr val="FF0000"/>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732D8CCD-5148-4B94-A116-87B0513928D5}">
      <dsp:nvSpPr>
        <dsp:cNvPr id="0" name=""/>
        <dsp:cNvSpPr/>
      </dsp:nvSpPr>
      <dsp:spPr>
        <a:xfrm>
          <a:off x="1005675" y="1793963"/>
          <a:ext cx="5013799" cy="512588"/>
        </a:xfrm>
        <a:prstGeom prst="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06867" tIns="33020" rIns="33020" bIns="33020" numCol="1" spcCol="1270" anchor="ctr" anchorCtr="0">
          <a:noAutofit/>
        </a:bodyPr>
        <a:lstStyle/>
        <a:p>
          <a:pPr lvl="0" algn="l" defTabSz="577850">
            <a:lnSpc>
              <a:spcPct val="90000"/>
            </a:lnSpc>
            <a:spcBef>
              <a:spcPct val="0"/>
            </a:spcBef>
            <a:spcAft>
              <a:spcPct val="35000"/>
            </a:spcAft>
          </a:pPr>
          <a:r>
            <a:rPr lang="en-US" sz="1300" b="1" kern="1200" dirty="0" smtClean="0">
              <a:solidFill>
                <a:schemeClr val="tx1"/>
              </a:solidFill>
            </a:rPr>
            <a:t>ICD-10 codes provide greater detail and increased specificity could produce quality data on diagnostic and procedural trends resulting in improved quality</a:t>
          </a:r>
          <a:endParaRPr lang="en-US" sz="1300" b="1" kern="1200" dirty="0">
            <a:solidFill>
              <a:schemeClr val="tx1"/>
            </a:solidFill>
          </a:endParaRPr>
        </a:p>
      </dsp:txBody>
      <dsp:txXfrm>
        <a:off x="1005675" y="1793963"/>
        <a:ext cx="5013799" cy="512588"/>
      </dsp:txXfrm>
    </dsp:sp>
    <dsp:sp modelId="{593AD3F7-818C-45E2-9AC3-AF23488CE308}">
      <dsp:nvSpPr>
        <dsp:cNvPr id="0" name=""/>
        <dsp:cNvSpPr/>
      </dsp:nvSpPr>
      <dsp:spPr>
        <a:xfrm>
          <a:off x="685307" y="1729889"/>
          <a:ext cx="640735" cy="640735"/>
        </a:xfrm>
        <a:prstGeom prst="stripedRightArrow">
          <a:avLst/>
        </a:prstGeom>
        <a:solidFill>
          <a:schemeClr val="accent2"/>
        </a:solidFill>
        <a:ln w="9525" cap="flat" cmpd="sng" algn="ctr">
          <a:solidFill>
            <a:srgbClr val="FF0000"/>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7DFD3F28-FDBF-4379-8F2F-9D344BF532B6}">
      <dsp:nvSpPr>
        <dsp:cNvPr id="0" name=""/>
        <dsp:cNvSpPr/>
      </dsp:nvSpPr>
      <dsp:spPr>
        <a:xfrm>
          <a:off x="1005675" y="2562262"/>
          <a:ext cx="5013799" cy="512588"/>
        </a:xfrm>
        <a:prstGeom prst="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06867" tIns="33020" rIns="33020" bIns="33020" numCol="1" spcCol="1270" anchor="ctr" anchorCtr="0">
          <a:noAutofit/>
        </a:bodyPr>
        <a:lstStyle/>
        <a:p>
          <a:pPr lvl="0" algn="l" defTabSz="577850">
            <a:lnSpc>
              <a:spcPct val="90000"/>
            </a:lnSpc>
            <a:spcBef>
              <a:spcPct val="0"/>
            </a:spcBef>
            <a:spcAft>
              <a:spcPct val="35000"/>
            </a:spcAft>
          </a:pPr>
          <a:r>
            <a:rPr lang="en-US" sz="1300" b="1" kern="1200" dirty="0" smtClean="0">
              <a:solidFill>
                <a:schemeClr val="tx1"/>
              </a:solidFill>
            </a:rPr>
            <a:t>National E-health initiative and engaging in the full benefit from electronic health record (EHR) systems cannot be achieved without replacing ICD-9</a:t>
          </a:r>
          <a:endParaRPr lang="en-US" sz="1300" b="1" kern="1200" dirty="0">
            <a:solidFill>
              <a:schemeClr val="tx1"/>
            </a:solidFill>
          </a:endParaRPr>
        </a:p>
      </dsp:txBody>
      <dsp:txXfrm>
        <a:off x="1005675" y="2562262"/>
        <a:ext cx="5013799" cy="512588"/>
      </dsp:txXfrm>
    </dsp:sp>
    <dsp:sp modelId="{8761800E-A718-46EF-91D1-2F53D8669819}">
      <dsp:nvSpPr>
        <dsp:cNvPr id="0" name=""/>
        <dsp:cNvSpPr/>
      </dsp:nvSpPr>
      <dsp:spPr>
        <a:xfrm>
          <a:off x="685307" y="2498188"/>
          <a:ext cx="640735" cy="640735"/>
        </a:xfrm>
        <a:prstGeom prst="stripedRightArrow">
          <a:avLst/>
        </a:prstGeom>
        <a:solidFill>
          <a:schemeClr val="accent2"/>
        </a:solidFill>
        <a:ln w="9525" cap="flat" cmpd="sng" algn="ctr">
          <a:solidFill>
            <a:srgbClr val="FF0000"/>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90D9E2EC-9189-4D67-ABF1-AC97F018FD8B}">
      <dsp:nvSpPr>
        <dsp:cNvPr id="0" name=""/>
        <dsp:cNvSpPr/>
      </dsp:nvSpPr>
      <dsp:spPr>
        <a:xfrm>
          <a:off x="812870" y="3331047"/>
          <a:ext cx="5206604" cy="512588"/>
        </a:xfrm>
        <a:prstGeom prst="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06867" tIns="33020" rIns="33020" bIns="33020" numCol="1" spcCol="1270" anchor="ctr" anchorCtr="0">
          <a:noAutofit/>
        </a:bodyPr>
        <a:lstStyle/>
        <a:p>
          <a:pPr lvl="0" algn="l" defTabSz="577850">
            <a:lnSpc>
              <a:spcPct val="90000"/>
            </a:lnSpc>
            <a:spcBef>
              <a:spcPct val="0"/>
            </a:spcBef>
            <a:spcAft>
              <a:spcPct val="35000"/>
            </a:spcAft>
          </a:pPr>
          <a:r>
            <a:rPr lang="en-US" sz="1300" b="1" kern="1200" dirty="0" smtClean="0">
              <a:solidFill>
                <a:schemeClr val="tx1"/>
              </a:solidFill>
            </a:rPr>
            <a:t>ICD-9 codes do not capture data relating to factors other than disease which significantly limits research capabilities</a:t>
          </a:r>
          <a:endParaRPr lang="en-US" sz="1300" b="1" kern="1200" dirty="0">
            <a:solidFill>
              <a:schemeClr val="tx1"/>
            </a:solidFill>
          </a:endParaRPr>
        </a:p>
      </dsp:txBody>
      <dsp:txXfrm>
        <a:off x="812870" y="3331047"/>
        <a:ext cx="5206604" cy="512588"/>
      </dsp:txXfrm>
    </dsp:sp>
    <dsp:sp modelId="{5D35E48B-590D-421A-A5A2-5F1D96869933}">
      <dsp:nvSpPr>
        <dsp:cNvPr id="0" name=""/>
        <dsp:cNvSpPr/>
      </dsp:nvSpPr>
      <dsp:spPr>
        <a:xfrm>
          <a:off x="492502" y="3266974"/>
          <a:ext cx="640735" cy="640735"/>
        </a:xfrm>
        <a:prstGeom prst="stripedRightArrow">
          <a:avLst/>
        </a:prstGeom>
        <a:solidFill>
          <a:schemeClr val="accent2"/>
        </a:solidFill>
        <a:ln w="9525" cap="flat" cmpd="sng" algn="ctr">
          <a:solidFill>
            <a:srgbClr val="FF0000"/>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F5A31071-B1AC-49E6-85D4-1C2313D349B3}">
      <dsp:nvSpPr>
        <dsp:cNvPr id="0" name=""/>
        <dsp:cNvSpPr/>
      </dsp:nvSpPr>
      <dsp:spPr>
        <a:xfrm>
          <a:off x="391231" y="4099833"/>
          <a:ext cx="5628243" cy="512588"/>
        </a:xfrm>
        <a:prstGeom prst="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06867" tIns="33020" rIns="33020" bIns="33020" numCol="1" spcCol="1270" anchor="ctr" anchorCtr="0">
          <a:noAutofit/>
        </a:bodyPr>
        <a:lstStyle/>
        <a:p>
          <a:pPr lvl="0" algn="l" defTabSz="577850">
            <a:lnSpc>
              <a:spcPct val="90000"/>
            </a:lnSpc>
            <a:spcBef>
              <a:spcPct val="0"/>
            </a:spcBef>
            <a:spcAft>
              <a:spcPct val="35000"/>
            </a:spcAft>
          </a:pPr>
          <a:r>
            <a:rPr lang="en-US" sz="1300" b="1" kern="1200" dirty="0" smtClean="0">
              <a:solidFill>
                <a:schemeClr val="tx1"/>
              </a:solidFill>
            </a:rPr>
            <a:t>About 110 other nations have already replaced ICD-9</a:t>
          </a:r>
          <a:endParaRPr lang="en-US" sz="1300" b="1" kern="1200" dirty="0">
            <a:solidFill>
              <a:schemeClr val="tx1"/>
            </a:solidFill>
          </a:endParaRPr>
        </a:p>
      </dsp:txBody>
      <dsp:txXfrm>
        <a:off x="391231" y="4099833"/>
        <a:ext cx="5628243" cy="512588"/>
      </dsp:txXfrm>
    </dsp:sp>
    <dsp:sp modelId="{E72BA624-C2EE-45FA-9B5C-CDD8518823ED}">
      <dsp:nvSpPr>
        <dsp:cNvPr id="0" name=""/>
        <dsp:cNvSpPr/>
      </dsp:nvSpPr>
      <dsp:spPr>
        <a:xfrm>
          <a:off x="70863" y="4035759"/>
          <a:ext cx="640735" cy="640735"/>
        </a:xfrm>
        <a:prstGeom prst="stripedRightArrow">
          <a:avLst/>
        </a:prstGeom>
        <a:solidFill>
          <a:schemeClr val="accent2"/>
        </a:solidFill>
        <a:ln w="9525" cap="flat" cmpd="sng" algn="ctr">
          <a:solidFill>
            <a:srgbClr val="FF0000"/>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C31537-F607-4085-BE54-A12C5000C2E7}">
      <dsp:nvSpPr>
        <dsp:cNvPr id="0" name=""/>
        <dsp:cNvSpPr/>
      </dsp:nvSpPr>
      <dsp:spPr>
        <a:xfrm rot="5400000">
          <a:off x="-112763" y="119651"/>
          <a:ext cx="738636" cy="517045"/>
        </a:xfrm>
        <a:prstGeom prst="chevron">
          <a:avLst/>
        </a:prstGeom>
        <a:solidFill>
          <a:schemeClr val="accent2">
            <a:lumMod val="40000"/>
            <a:lumOff val="60000"/>
          </a:schemeClr>
        </a:solidFill>
        <a:ln w="9525" cap="flat" cmpd="sng" algn="ctr">
          <a:solidFill>
            <a:schemeClr val="accent6">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000000"/>
              </a:solidFill>
            </a:rPr>
            <a:t>1995</a:t>
          </a:r>
          <a:endParaRPr lang="en-US" sz="1400" b="1" kern="1200" dirty="0">
            <a:solidFill>
              <a:srgbClr val="000000"/>
            </a:solidFill>
          </a:endParaRPr>
        </a:p>
      </dsp:txBody>
      <dsp:txXfrm rot="-5400000">
        <a:off x="-1967" y="267379"/>
        <a:ext cx="517045" cy="221591"/>
      </dsp:txXfrm>
    </dsp:sp>
    <dsp:sp modelId="{1E074BBC-CCB1-493E-8A3E-9EED4C33E559}">
      <dsp:nvSpPr>
        <dsp:cNvPr id="0" name=""/>
        <dsp:cNvSpPr/>
      </dsp:nvSpPr>
      <dsp:spPr>
        <a:xfrm rot="5400000">
          <a:off x="1956810" y="-1426043"/>
          <a:ext cx="480113" cy="3371449"/>
        </a:xfrm>
        <a:prstGeom prst="round2SameRect">
          <a:avLst/>
        </a:prstGeom>
        <a:solidFill>
          <a:schemeClr val="accent6">
            <a:alpha val="90000"/>
            <a:tint val="4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smtClean="0">
              <a:solidFill>
                <a:srgbClr val="000000"/>
              </a:solidFill>
            </a:rPr>
            <a:t>United kingdom</a:t>
          </a:r>
          <a:endParaRPr lang="en-US" sz="1400" b="1" kern="1200" dirty="0">
            <a:solidFill>
              <a:srgbClr val="000000"/>
            </a:solidFill>
          </a:endParaRPr>
        </a:p>
      </dsp:txBody>
      <dsp:txXfrm rot="-5400000">
        <a:off x="511143" y="43061"/>
        <a:ext cx="3348012" cy="433239"/>
      </dsp:txXfrm>
    </dsp:sp>
    <dsp:sp modelId="{6F0AA497-80BC-4862-B957-0C63C6AE1434}">
      <dsp:nvSpPr>
        <dsp:cNvPr id="0" name=""/>
        <dsp:cNvSpPr/>
      </dsp:nvSpPr>
      <dsp:spPr>
        <a:xfrm rot="5400000">
          <a:off x="-112763" y="762256"/>
          <a:ext cx="738636" cy="517045"/>
        </a:xfrm>
        <a:prstGeom prst="chevron">
          <a:avLst/>
        </a:prstGeom>
        <a:solidFill>
          <a:schemeClr val="accent2">
            <a:lumMod val="40000"/>
            <a:lumOff val="60000"/>
          </a:schemeClr>
        </a:solidFill>
        <a:ln w="9525" cap="flat" cmpd="sng" algn="ctr">
          <a:solidFill>
            <a:schemeClr val="accent6">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000000"/>
              </a:solidFill>
            </a:rPr>
            <a:t>1996</a:t>
          </a:r>
          <a:endParaRPr lang="en-US" sz="1400" b="1" kern="1200" dirty="0">
            <a:solidFill>
              <a:srgbClr val="000000"/>
            </a:solidFill>
          </a:endParaRPr>
        </a:p>
      </dsp:txBody>
      <dsp:txXfrm rot="-5400000">
        <a:off x="-1967" y="909984"/>
        <a:ext cx="517045" cy="221591"/>
      </dsp:txXfrm>
    </dsp:sp>
    <dsp:sp modelId="{99189296-36DF-4A98-AE56-97975219EF0E}">
      <dsp:nvSpPr>
        <dsp:cNvPr id="0" name=""/>
        <dsp:cNvSpPr/>
      </dsp:nvSpPr>
      <dsp:spPr>
        <a:xfrm rot="5400000">
          <a:off x="1958777" y="-783612"/>
          <a:ext cx="480113" cy="3363578"/>
        </a:xfrm>
        <a:prstGeom prst="round2SameRect">
          <a:avLst/>
        </a:prstGeom>
        <a:solidFill>
          <a:schemeClr val="accent6">
            <a:alpha val="90000"/>
            <a:tint val="4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smtClean="0">
              <a:solidFill>
                <a:srgbClr val="000000"/>
              </a:solidFill>
            </a:rPr>
            <a:t>France</a:t>
          </a:r>
          <a:endParaRPr lang="en-US" sz="1400" b="1" kern="1200" dirty="0">
            <a:solidFill>
              <a:srgbClr val="000000"/>
            </a:solidFill>
          </a:endParaRPr>
        </a:p>
        <a:p>
          <a:pPr marL="114300" lvl="1" indent="-114300" algn="l" defTabSz="622300">
            <a:lnSpc>
              <a:spcPct val="90000"/>
            </a:lnSpc>
            <a:spcBef>
              <a:spcPct val="0"/>
            </a:spcBef>
            <a:spcAft>
              <a:spcPct val="15000"/>
            </a:spcAft>
            <a:buChar char="••"/>
          </a:pPr>
          <a:r>
            <a:rPr lang="en-US" sz="1400" b="1" kern="1200" dirty="0" smtClean="0">
              <a:solidFill>
                <a:srgbClr val="000000"/>
              </a:solidFill>
            </a:rPr>
            <a:t>South Africa</a:t>
          </a:r>
          <a:endParaRPr lang="en-US" sz="1400" b="1" kern="1200" dirty="0">
            <a:solidFill>
              <a:srgbClr val="000000"/>
            </a:solidFill>
          </a:endParaRPr>
        </a:p>
      </dsp:txBody>
      <dsp:txXfrm rot="-5400000">
        <a:off x="517045" y="681557"/>
        <a:ext cx="3340141" cy="433239"/>
      </dsp:txXfrm>
    </dsp:sp>
    <dsp:sp modelId="{1FDA1E30-F92B-45AB-8C0C-A7D18F8474D5}">
      <dsp:nvSpPr>
        <dsp:cNvPr id="0" name=""/>
        <dsp:cNvSpPr/>
      </dsp:nvSpPr>
      <dsp:spPr>
        <a:xfrm rot="5400000">
          <a:off x="-188218" y="1480317"/>
          <a:ext cx="889546" cy="517045"/>
        </a:xfrm>
        <a:prstGeom prst="chevron">
          <a:avLst/>
        </a:prstGeom>
        <a:solidFill>
          <a:schemeClr val="accent2">
            <a:lumMod val="40000"/>
            <a:lumOff val="60000"/>
          </a:schemeClr>
        </a:solidFill>
        <a:ln w="9525" cap="flat" cmpd="sng" algn="ctr">
          <a:solidFill>
            <a:schemeClr val="accent6">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000000"/>
              </a:solidFill>
            </a:rPr>
            <a:t>1998</a:t>
          </a:r>
          <a:endParaRPr lang="en-US" sz="1400" b="1" kern="1200" dirty="0">
            <a:solidFill>
              <a:srgbClr val="000000"/>
            </a:solidFill>
          </a:endParaRPr>
        </a:p>
      </dsp:txBody>
      <dsp:txXfrm rot="-5400000">
        <a:off x="-1967" y="1552590"/>
        <a:ext cx="517045" cy="372501"/>
      </dsp:txXfrm>
    </dsp:sp>
    <dsp:sp modelId="{75AA48B6-082C-42CD-9EC7-81A36F44CF68}">
      <dsp:nvSpPr>
        <dsp:cNvPr id="0" name=""/>
        <dsp:cNvSpPr/>
      </dsp:nvSpPr>
      <dsp:spPr>
        <a:xfrm rot="5400000">
          <a:off x="1888005" y="-72210"/>
          <a:ext cx="617723" cy="3363578"/>
        </a:xfrm>
        <a:prstGeom prst="round2SameRect">
          <a:avLst/>
        </a:prstGeom>
        <a:solidFill>
          <a:schemeClr val="accent6">
            <a:alpha val="90000"/>
            <a:tint val="4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smtClean="0">
              <a:solidFill>
                <a:srgbClr val="000000"/>
              </a:solidFill>
            </a:rPr>
            <a:t>Australia</a:t>
          </a:r>
          <a:endParaRPr lang="en-US" sz="1400" b="1" kern="1200" dirty="0">
            <a:solidFill>
              <a:srgbClr val="000000"/>
            </a:solidFill>
          </a:endParaRPr>
        </a:p>
        <a:p>
          <a:pPr marL="114300" lvl="1" indent="-114300" algn="l" defTabSz="622300">
            <a:lnSpc>
              <a:spcPct val="90000"/>
            </a:lnSpc>
            <a:spcBef>
              <a:spcPct val="0"/>
            </a:spcBef>
            <a:spcAft>
              <a:spcPct val="15000"/>
            </a:spcAft>
            <a:buChar char="••"/>
          </a:pPr>
          <a:r>
            <a:rPr lang="en-US" sz="1400" b="1" kern="1200" dirty="0" smtClean="0">
              <a:solidFill>
                <a:srgbClr val="000000"/>
              </a:solidFill>
            </a:rPr>
            <a:t>Brazil</a:t>
          </a:r>
          <a:endParaRPr lang="en-US" sz="1400" b="1" kern="1200" dirty="0">
            <a:solidFill>
              <a:srgbClr val="000000"/>
            </a:solidFill>
          </a:endParaRPr>
        </a:p>
        <a:p>
          <a:pPr marL="114300" lvl="1" indent="-114300" algn="l" defTabSz="622300">
            <a:lnSpc>
              <a:spcPct val="90000"/>
            </a:lnSpc>
            <a:spcBef>
              <a:spcPct val="0"/>
            </a:spcBef>
            <a:spcAft>
              <a:spcPct val="15000"/>
            </a:spcAft>
            <a:buChar char="••"/>
          </a:pPr>
          <a:r>
            <a:rPr lang="en-US" sz="1400" b="1" kern="1200" dirty="0" smtClean="0">
              <a:solidFill>
                <a:srgbClr val="000000"/>
              </a:solidFill>
            </a:rPr>
            <a:t>Germany</a:t>
          </a:r>
          <a:endParaRPr lang="en-US" sz="1400" b="1" kern="1200" dirty="0">
            <a:solidFill>
              <a:srgbClr val="000000"/>
            </a:solidFill>
          </a:endParaRPr>
        </a:p>
      </dsp:txBody>
      <dsp:txXfrm rot="-5400000">
        <a:off x="515078" y="1330872"/>
        <a:ext cx="3333423" cy="557413"/>
      </dsp:txXfrm>
    </dsp:sp>
    <dsp:sp modelId="{41E60795-A888-47EE-BF3F-842758DA719D}">
      <dsp:nvSpPr>
        <dsp:cNvPr id="0" name=""/>
        <dsp:cNvSpPr/>
      </dsp:nvSpPr>
      <dsp:spPr>
        <a:xfrm rot="5400000">
          <a:off x="-112763" y="2198379"/>
          <a:ext cx="738636" cy="517045"/>
        </a:xfrm>
        <a:prstGeom prst="chevron">
          <a:avLst/>
        </a:prstGeom>
        <a:solidFill>
          <a:schemeClr val="accent2">
            <a:lumMod val="40000"/>
            <a:lumOff val="60000"/>
          </a:schemeClr>
        </a:solidFill>
        <a:ln w="9525" cap="flat" cmpd="sng" algn="ctr">
          <a:solidFill>
            <a:schemeClr val="accent6">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000000"/>
              </a:solidFill>
            </a:rPr>
            <a:t>1999</a:t>
          </a:r>
          <a:endParaRPr lang="en-US" sz="1400" b="1" kern="1200" dirty="0">
            <a:solidFill>
              <a:srgbClr val="000000"/>
            </a:solidFill>
          </a:endParaRPr>
        </a:p>
      </dsp:txBody>
      <dsp:txXfrm rot="-5400000">
        <a:off x="-1967" y="2346107"/>
        <a:ext cx="517045" cy="221591"/>
      </dsp:txXfrm>
    </dsp:sp>
    <dsp:sp modelId="{F0752F02-FDDA-4ADA-AFA3-D8F2F063895C}">
      <dsp:nvSpPr>
        <dsp:cNvPr id="0" name=""/>
        <dsp:cNvSpPr/>
      </dsp:nvSpPr>
      <dsp:spPr>
        <a:xfrm rot="5400000">
          <a:off x="1956810" y="645851"/>
          <a:ext cx="480113" cy="3363578"/>
        </a:xfrm>
        <a:prstGeom prst="round2SameRect">
          <a:avLst/>
        </a:prstGeom>
        <a:solidFill>
          <a:schemeClr val="accent6">
            <a:alpha val="90000"/>
            <a:tint val="4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smtClean="0">
              <a:solidFill>
                <a:srgbClr val="000000"/>
              </a:solidFill>
            </a:rPr>
            <a:t>Russia</a:t>
          </a:r>
          <a:endParaRPr lang="en-US" sz="1400" b="1" kern="1200" dirty="0">
            <a:solidFill>
              <a:srgbClr val="000000"/>
            </a:solidFill>
          </a:endParaRPr>
        </a:p>
      </dsp:txBody>
      <dsp:txXfrm rot="-5400000">
        <a:off x="515078" y="2111021"/>
        <a:ext cx="3340141" cy="433239"/>
      </dsp:txXfrm>
    </dsp:sp>
    <dsp:sp modelId="{93D7E8E1-DCEB-4921-87A4-FB26E8405AF6}">
      <dsp:nvSpPr>
        <dsp:cNvPr id="0" name=""/>
        <dsp:cNvSpPr/>
      </dsp:nvSpPr>
      <dsp:spPr>
        <a:xfrm rot="5400000">
          <a:off x="-112763" y="2840984"/>
          <a:ext cx="738636" cy="517045"/>
        </a:xfrm>
        <a:prstGeom prst="chevron">
          <a:avLst/>
        </a:prstGeom>
        <a:solidFill>
          <a:schemeClr val="accent2">
            <a:lumMod val="40000"/>
            <a:lumOff val="60000"/>
          </a:schemeClr>
        </a:solidFill>
        <a:ln w="9525" cap="flat" cmpd="sng" algn="ctr">
          <a:solidFill>
            <a:schemeClr val="accent6">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000000"/>
              </a:solidFill>
            </a:rPr>
            <a:t>2002</a:t>
          </a:r>
          <a:endParaRPr lang="en-US" sz="1400" b="1" kern="1200" dirty="0">
            <a:solidFill>
              <a:srgbClr val="000000"/>
            </a:solidFill>
          </a:endParaRPr>
        </a:p>
      </dsp:txBody>
      <dsp:txXfrm rot="-5400000">
        <a:off x="-1967" y="2988712"/>
        <a:ext cx="517045" cy="221591"/>
      </dsp:txXfrm>
    </dsp:sp>
    <dsp:sp modelId="{172DDE2F-6F72-4ADC-A2CB-025062E4EE80}">
      <dsp:nvSpPr>
        <dsp:cNvPr id="0" name=""/>
        <dsp:cNvSpPr/>
      </dsp:nvSpPr>
      <dsp:spPr>
        <a:xfrm rot="5400000">
          <a:off x="1956810" y="1288456"/>
          <a:ext cx="480113" cy="3363578"/>
        </a:xfrm>
        <a:prstGeom prst="round2SameRect">
          <a:avLst/>
        </a:prstGeom>
        <a:solidFill>
          <a:schemeClr val="accent6">
            <a:alpha val="90000"/>
            <a:tint val="4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smtClean="0">
              <a:solidFill>
                <a:srgbClr val="000000"/>
              </a:solidFill>
            </a:rPr>
            <a:t>China</a:t>
          </a:r>
          <a:endParaRPr lang="en-US" sz="1400" b="1" kern="1200" dirty="0">
            <a:solidFill>
              <a:srgbClr val="000000"/>
            </a:solidFill>
          </a:endParaRPr>
        </a:p>
      </dsp:txBody>
      <dsp:txXfrm rot="-5400000">
        <a:off x="515078" y="2753626"/>
        <a:ext cx="3340141" cy="433239"/>
      </dsp:txXfrm>
    </dsp:sp>
    <dsp:sp modelId="{DD36A377-01C2-4DB4-98B2-733001DB9F75}">
      <dsp:nvSpPr>
        <dsp:cNvPr id="0" name=""/>
        <dsp:cNvSpPr/>
      </dsp:nvSpPr>
      <dsp:spPr>
        <a:xfrm rot="5400000">
          <a:off x="-112763" y="3492446"/>
          <a:ext cx="738636" cy="517045"/>
        </a:xfrm>
        <a:prstGeom prst="chevron">
          <a:avLst/>
        </a:prstGeom>
        <a:solidFill>
          <a:schemeClr val="accent2">
            <a:lumMod val="40000"/>
            <a:lumOff val="60000"/>
          </a:schemeClr>
        </a:solidFill>
        <a:ln w="9525" cap="flat" cmpd="sng" algn="ctr">
          <a:solidFill>
            <a:srgbClr val="000000"/>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000000"/>
              </a:solidFill>
            </a:rPr>
            <a:t>2006</a:t>
          </a:r>
          <a:endParaRPr lang="en-US" sz="1400" b="1" kern="1200" dirty="0">
            <a:solidFill>
              <a:srgbClr val="000000"/>
            </a:solidFill>
          </a:endParaRPr>
        </a:p>
      </dsp:txBody>
      <dsp:txXfrm rot="-5400000">
        <a:off x="-1967" y="3640174"/>
        <a:ext cx="517045" cy="221591"/>
      </dsp:txXfrm>
    </dsp:sp>
    <dsp:sp modelId="{B7C0C93F-79B2-4A96-8596-43F051DAFD61}">
      <dsp:nvSpPr>
        <dsp:cNvPr id="0" name=""/>
        <dsp:cNvSpPr/>
      </dsp:nvSpPr>
      <dsp:spPr>
        <a:xfrm rot="5400000">
          <a:off x="1956810" y="1931062"/>
          <a:ext cx="480113" cy="3363578"/>
        </a:xfrm>
        <a:prstGeom prst="round2SameRect">
          <a:avLst/>
        </a:prstGeom>
        <a:solidFill>
          <a:srgbClr val="FF0000">
            <a:alpha val="90000"/>
          </a:srgbClr>
        </a:solidFill>
        <a:ln w="9525" cap="flat" cmpd="sng" algn="ctr">
          <a:solidFill>
            <a:srgbClr val="000000"/>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smtClean="0">
              <a:solidFill>
                <a:srgbClr val="000000"/>
              </a:solidFill>
            </a:rPr>
            <a:t>Canada </a:t>
          </a:r>
          <a:endParaRPr lang="en-US" sz="1400" b="1" kern="1200" dirty="0">
            <a:solidFill>
              <a:srgbClr val="000000"/>
            </a:solidFill>
          </a:endParaRPr>
        </a:p>
      </dsp:txBody>
      <dsp:txXfrm rot="-5400000">
        <a:off x="515078" y="3396232"/>
        <a:ext cx="3340141" cy="433239"/>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6DEF6AE-95DF-4F4D-8BF5-25CCA4A7F5BC}" type="datetimeFigureOut">
              <a:rPr lang="en-US" smtClean="0"/>
              <a:t>10/7/2015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60661E9-AA91-BB44-92EC-276B8096FC29}" type="slidenum">
              <a:rPr lang="en-US" smtClean="0"/>
              <a:t>‹#›</a:t>
            </a:fld>
            <a:endParaRPr lang="en-US"/>
          </a:p>
        </p:txBody>
      </p:sp>
    </p:spTree>
    <p:extLst>
      <p:ext uri="{BB962C8B-B14F-4D97-AF65-F5344CB8AC3E}">
        <p14:creationId xmlns:p14="http://schemas.microsoft.com/office/powerpoint/2010/main" val="26002299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B99A45-D1E2-D04E-986E-B27D32FF22C8}" type="datetimeFigureOut">
              <a:rPr lang="en-US" smtClean="0"/>
              <a:t>10/7/2015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E95E08-2988-844A-A020-DAB8BABFB032}" type="slidenum">
              <a:rPr lang="en-US" smtClean="0"/>
              <a:t>‹#›</a:t>
            </a:fld>
            <a:endParaRPr lang="en-US"/>
          </a:p>
        </p:txBody>
      </p:sp>
    </p:spTree>
    <p:extLst>
      <p:ext uri="{BB962C8B-B14F-4D97-AF65-F5344CB8AC3E}">
        <p14:creationId xmlns:p14="http://schemas.microsoft.com/office/powerpoint/2010/main" val="62335952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xfrm>
            <a:off x="1119188" y="700088"/>
            <a:ext cx="4648200" cy="3486150"/>
          </a:xfrm>
          <a:ln/>
        </p:spPr>
      </p:sp>
      <p:sp>
        <p:nvSpPr>
          <p:cNvPr id="99331" name="Notes Placeholder 2"/>
          <p:cNvSpPr>
            <a:spLocks noGrp="1"/>
          </p:cNvSpPr>
          <p:nvPr>
            <p:ph type="body" idx="1"/>
          </p:nvPr>
        </p:nvSpPr>
        <p:spPr>
          <a:xfrm>
            <a:off x="914400" y="4418013"/>
            <a:ext cx="5053013"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91" tIns="46197" rIns="92391" bIns="46197"/>
          <a:lstStyle/>
          <a:p>
            <a:pPr marL="742950" lvl="1" indent="-285750"/>
            <a:r>
              <a:rPr lang="en-US" altLang="en-US" dirty="0" smtClean="0">
                <a:solidFill>
                  <a:srgbClr val="003C71"/>
                </a:solidFill>
              </a:rPr>
              <a:t>Recognize that ICD-10 is Likely to have a Significant Technological Impact</a:t>
            </a:r>
          </a:p>
          <a:p>
            <a:pPr marL="742950" lvl="1" indent="-285750"/>
            <a:r>
              <a:rPr lang="en-US" altLang="en-US" dirty="0" smtClean="0">
                <a:solidFill>
                  <a:srgbClr val="003C71"/>
                </a:solidFill>
              </a:rPr>
              <a:t>Engage Your Vendors—And Don’t Let Them Tell You—Make Them Demonstrate Their Readiness</a:t>
            </a:r>
          </a:p>
          <a:p>
            <a:pPr marL="742950" lvl="1" indent="-285750"/>
            <a:r>
              <a:rPr lang="en-US" altLang="en-US" dirty="0" smtClean="0">
                <a:solidFill>
                  <a:srgbClr val="003C71"/>
                </a:solidFill>
              </a:rPr>
              <a:t>Prepare for Dual Processing for a Time Post Transition</a:t>
            </a:r>
          </a:p>
          <a:p>
            <a:pPr marL="742950" lvl="1" indent="-285750"/>
            <a:r>
              <a:rPr lang="en-US" altLang="en-US" dirty="0" smtClean="0">
                <a:solidFill>
                  <a:srgbClr val="003C71"/>
                </a:solidFill>
              </a:rPr>
              <a:t>Prepare for System Down Time Pre Transition</a:t>
            </a:r>
          </a:p>
        </p:txBody>
      </p:sp>
      <p:sp>
        <p:nvSpPr>
          <p:cNvPr id="99332" name="Footer Placeholder 3"/>
          <p:cNvSpPr txBox="1">
            <a:spLocks noGrp="1"/>
          </p:cNvSpPr>
          <p:nvPr/>
        </p:nvSpPr>
        <p:spPr bwMode="auto">
          <a:xfrm>
            <a:off x="0" y="8829675"/>
            <a:ext cx="29845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91" tIns="46197" rIns="92391" bIns="46197" anchor="b"/>
          <a:lstStyle>
            <a:lvl1pPr defTabSz="920750" eaLnBrk="0" hangingPunct="0">
              <a:defRPr sz="1200">
                <a:solidFill>
                  <a:schemeClr val="tx1"/>
                </a:solidFill>
                <a:latin typeface="Arial" panose="020B0604020202020204" pitchFamily="34" charset="0"/>
                <a:ea typeface="ＭＳ Ｐゴシック" pitchFamily="34" charset="-128"/>
              </a:defRPr>
            </a:lvl1pPr>
            <a:lvl2pPr marL="742950" indent="-285750" defTabSz="920750" eaLnBrk="0" hangingPunct="0">
              <a:defRPr sz="1200">
                <a:solidFill>
                  <a:schemeClr val="tx1"/>
                </a:solidFill>
                <a:latin typeface="Arial" panose="020B0604020202020204" pitchFamily="34" charset="0"/>
                <a:ea typeface="ＭＳ Ｐゴシック" pitchFamily="34" charset="-128"/>
              </a:defRPr>
            </a:lvl2pPr>
            <a:lvl3pPr marL="1143000" indent="-228600" defTabSz="920750" eaLnBrk="0" hangingPunct="0">
              <a:defRPr sz="1200">
                <a:solidFill>
                  <a:schemeClr val="tx1"/>
                </a:solidFill>
                <a:latin typeface="Arial" panose="020B0604020202020204" pitchFamily="34" charset="0"/>
                <a:ea typeface="ＭＳ Ｐゴシック" pitchFamily="34" charset="-128"/>
              </a:defRPr>
            </a:lvl3pPr>
            <a:lvl4pPr marL="1600200" indent="-228600" defTabSz="920750" eaLnBrk="0" hangingPunct="0">
              <a:defRPr sz="1200">
                <a:solidFill>
                  <a:schemeClr val="tx1"/>
                </a:solidFill>
                <a:latin typeface="Arial" panose="020B0604020202020204" pitchFamily="34" charset="0"/>
                <a:ea typeface="ＭＳ Ｐゴシック" pitchFamily="34" charset="-128"/>
              </a:defRPr>
            </a:lvl4pPr>
            <a:lvl5pPr marL="2057400" indent="-228600" defTabSz="920750" eaLnBrk="0" hangingPunct="0">
              <a:defRPr sz="1200">
                <a:solidFill>
                  <a:schemeClr val="tx1"/>
                </a:solidFill>
                <a:latin typeface="Arial" panose="020B0604020202020204" pitchFamily="34" charset="0"/>
                <a:ea typeface="ＭＳ Ｐゴシック" pitchFamily="34" charset="-128"/>
              </a:defRPr>
            </a:lvl5pPr>
            <a:lvl6pPr marL="2514600" indent="-228600" algn="ctr" defTabSz="920750" eaLnBrk="0" fontAlgn="base" hangingPunct="0">
              <a:lnSpc>
                <a:spcPct val="80000"/>
              </a:lnSpc>
              <a:spcBef>
                <a:spcPct val="20000"/>
              </a:spcBef>
              <a:spcAft>
                <a:spcPct val="0"/>
              </a:spcAft>
              <a:defRPr sz="1200">
                <a:solidFill>
                  <a:schemeClr val="tx1"/>
                </a:solidFill>
                <a:latin typeface="Arial" panose="020B0604020202020204" pitchFamily="34" charset="0"/>
                <a:ea typeface="ＭＳ Ｐゴシック" pitchFamily="34" charset="-128"/>
              </a:defRPr>
            </a:lvl6pPr>
            <a:lvl7pPr marL="2971800" indent="-228600" algn="ctr" defTabSz="920750" eaLnBrk="0" fontAlgn="base" hangingPunct="0">
              <a:lnSpc>
                <a:spcPct val="80000"/>
              </a:lnSpc>
              <a:spcBef>
                <a:spcPct val="20000"/>
              </a:spcBef>
              <a:spcAft>
                <a:spcPct val="0"/>
              </a:spcAft>
              <a:defRPr sz="1200">
                <a:solidFill>
                  <a:schemeClr val="tx1"/>
                </a:solidFill>
                <a:latin typeface="Arial" panose="020B0604020202020204" pitchFamily="34" charset="0"/>
                <a:ea typeface="ＭＳ Ｐゴシック" pitchFamily="34" charset="-128"/>
              </a:defRPr>
            </a:lvl7pPr>
            <a:lvl8pPr marL="3429000" indent="-228600" algn="ctr" defTabSz="920750" eaLnBrk="0" fontAlgn="base" hangingPunct="0">
              <a:lnSpc>
                <a:spcPct val="80000"/>
              </a:lnSpc>
              <a:spcBef>
                <a:spcPct val="20000"/>
              </a:spcBef>
              <a:spcAft>
                <a:spcPct val="0"/>
              </a:spcAft>
              <a:defRPr sz="1200">
                <a:solidFill>
                  <a:schemeClr val="tx1"/>
                </a:solidFill>
                <a:latin typeface="Arial" panose="020B0604020202020204" pitchFamily="34" charset="0"/>
                <a:ea typeface="ＭＳ Ｐゴシック" pitchFamily="34" charset="-128"/>
              </a:defRPr>
            </a:lvl8pPr>
            <a:lvl9pPr marL="3886200" indent="-228600" algn="ctr" defTabSz="920750" eaLnBrk="0" fontAlgn="base" hangingPunct="0">
              <a:lnSpc>
                <a:spcPct val="80000"/>
              </a:lnSpc>
              <a:spcBef>
                <a:spcPct val="20000"/>
              </a:spcBef>
              <a:spcAft>
                <a:spcPct val="0"/>
              </a:spcAft>
              <a:defRPr sz="1200">
                <a:solidFill>
                  <a:schemeClr val="tx1"/>
                </a:solidFill>
                <a:latin typeface="Arial" panose="020B0604020202020204" pitchFamily="34" charset="0"/>
                <a:ea typeface="ＭＳ Ｐゴシック" pitchFamily="34" charset="-128"/>
              </a:defRPr>
            </a:lvl9pPr>
          </a:lstStyle>
          <a:p>
            <a:pPr algn="l">
              <a:lnSpc>
                <a:spcPct val="100000"/>
              </a:lnSpc>
              <a:spcBef>
                <a:spcPct val="0"/>
              </a:spcBef>
            </a:pPr>
            <a:endParaRPr lang="en-US" altLang="en-US" dirty="0">
              <a:latin typeface="Times" panose="02020603050405020304" pitchFamily="18" charset="0"/>
            </a:endParaRPr>
          </a:p>
        </p:txBody>
      </p:sp>
      <p:sp>
        <p:nvSpPr>
          <p:cNvPr id="99333" name="Slide Number Placeholder 4"/>
          <p:cNvSpPr txBox="1">
            <a:spLocks noGrp="1"/>
          </p:cNvSpPr>
          <p:nvPr/>
        </p:nvSpPr>
        <p:spPr bwMode="auto">
          <a:xfrm>
            <a:off x="3897313" y="8829675"/>
            <a:ext cx="29845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91" tIns="46197" rIns="92391" bIns="46197" anchor="b"/>
          <a:lstStyle>
            <a:lvl1pPr defTabSz="920750" eaLnBrk="0" hangingPunct="0">
              <a:defRPr sz="1200">
                <a:solidFill>
                  <a:schemeClr val="tx1"/>
                </a:solidFill>
                <a:latin typeface="Arial" panose="020B0604020202020204" pitchFamily="34" charset="0"/>
                <a:ea typeface="ＭＳ Ｐゴシック" pitchFamily="34" charset="-128"/>
              </a:defRPr>
            </a:lvl1pPr>
            <a:lvl2pPr marL="742950" indent="-285750" defTabSz="920750" eaLnBrk="0" hangingPunct="0">
              <a:defRPr sz="1200">
                <a:solidFill>
                  <a:schemeClr val="tx1"/>
                </a:solidFill>
                <a:latin typeface="Arial" panose="020B0604020202020204" pitchFamily="34" charset="0"/>
                <a:ea typeface="ＭＳ Ｐゴシック" pitchFamily="34" charset="-128"/>
              </a:defRPr>
            </a:lvl2pPr>
            <a:lvl3pPr marL="1143000" indent="-228600" defTabSz="920750" eaLnBrk="0" hangingPunct="0">
              <a:defRPr sz="1200">
                <a:solidFill>
                  <a:schemeClr val="tx1"/>
                </a:solidFill>
                <a:latin typeface="Arial" panose="020B0604020202020204" pitchFamily="34" charset="0"/>
                <a:ea typeface="ＭＳ Ｐゴシック" pitchFamily="34" charset="-128"/>
              </a:defRPr>
            </a:lvl3pPr>
            <a:lvl4pPr marL="1600200" indent="-228600" defTabSz="920750" eaLnBrk="0" hangingPunct="0">
              <a:defRPr sz="1200">
                <a:solidFill>
                  <a:schemeClr val="tx1"/>
                </a:solidFill>
                <a:latin typeface="Arial" panose="020B0604020202020204" pitchFamily="34" charset="0"/>
                <a:ea typeface="ＭＳ Ｐゴシック" pitchFamily="34" charset="-128"/>
              </a:defRPr>
            </a:lvl4pPr>
            <a:lvl5pPr marL="2057400" indent="-228600" defTabSz="920750" eaLnBrk="0" hangingPunct="0">
              <a:defRPr sz="1200">
                <a:solidFill>
                  <a:schemeClr val="tx1"/>
                </a:solidFill>
                <a:latin typeface="Arial" panose="020B0604020202020204" pitchFamily="34" charset="0"/>
                <a:ea typeface="ＭＳ Ｐゴシック" pitchFamily="34" charset="-128"/>
              </a:defRPr>
            </a:lvl5pPr>
            <a:lvl6pPr marL="2514600" indent="-228600" algn="ctr" defTabSz="920750" eaLnBrk="0" fontAlgn="base" hangingPunct="0">
              <a:lnSpc>
                <a:spcPct val="80000"/>
              </a:lnSpc>
              <a:spcBef>
                <a:spcPct val="20000"/>
              </a:spcBef>
              <a:spcAft>
                <a:spcPct val="0"/>
              </a:spcAft>
              <a:defRPr sz="1200">
                <a:solidFill>
                  <a:schemeClr val="tx1"/>
                </a:solidFill>
                <a:latin typeface="Arial" panose="020B0604020202020204" pitchFamily="34" charset="0"/>
                <a:ea typeface="ＭＳ Ｐゴシック" pitchFamily="34" charset="-128"/>
              </a:defRPr>
            </a:lvl6pPr>
            <a:lvl7pPr marL="2971800" indent="-228600" algn="ctr" defTabSz="920750" eaLnBrk="0" fontAlgn="base" hangingPunct="0">
              <a:lnSpc>
                <a:spcPct val="80000"/>
              </a:lnSpc>
              <a:spcBef>
                <a:spcPct val="20000"/>
              </a:spcBef>
              <a:spcAft>
                <a:spcPct val="0"/>
              </a:spcAft>
              <a:defRPr sz="1200">
                <a:solidFill>
                  <a:schemeClr val="tx1"/>
                </a:solidFill>
                <a:latin typeface="Arial" panose="020B0604020202020204" pitchFamily="34" charset="0"/>
                <a:ea typeface="ＭＳ Ｐゴシック" pitchFamily="34" charset="-128"/>
              </a:defRPr>
            </a:lvl7pPr>
            <a:lvl8pPr marL="3429000" indent="-228600" algn="ctr" defTabSz="920750" eaLnBrk="0" fontAlgn="base" hangingPunct="0">
              <a:lnSpc>
                <a:spcPct val="80000"/>
              </a:lnSpc>
              <a:spcBef>
                <a:spcPct val="20000"/>
              </a:spcBef>
              <a:spcAft>
                <a:spcPct val="0"/>
              </a:spcAft>
              <a:defRPr sz="1200">
                <a:solidFill>
                  <a:schemeClr val="tx1"/>
                </a:solidFill>
                <a:latin typeface="Arial" panose="020B0604020202020204" pitchFamily="34" charset="0"/>
                <a:ea typeface="ＭＳ Ｐゴシック" pitchFamily="34" charset="-128"/>
              </a:defRPr>
            </a:lvl8pPr>
            <a:lvl9pPr marL="3886200" indent="-228600" algn="ctr" defTabSz="920750" eaLnBrk="0" fontAlgn="base" hangingPunct="0">
              <a:lnSpc>
                <a:spcPct val="80000"/>
              </a:lnSpc>
              <a:spcBef>
                <a:spcPct val="20000"/>
              </a:spcBef>
              <a:spcAft>
                <a:spcPct val="0"/>
              </a:spcAft>
              <a:defRPr sz="1200">
                <a:solidFill>
                  <a:schemeClr val="tx1"/>
                </a:solidFill>
                <a:latin typeface="Arial" panose="020B0604020202020204" pitchFamily="34" charset="0"/>
                <a:ea typeface="ＭＳ Ｐゴシック" pitchFamily="34" charset="-128"/>
              </a:defRPr>
            </a:lvl9pPr>
          </a:lstStyle>
          <a:p>
            <a:pPr algn="r">
              <a:lnSpc>
                <a:spcPct val="100000"/>
              </a:lnSpc>
              <a:spcBef>
                <a:spcPct val="0"/>
              </a:spcBef>
            </a:pPr>
            <a:fld id="{223B344C-2DE6-4ADF-BA4F-2DAA24182472}" type="slidenum">
              <a:rPr lang="en-US" altLang="en-US">
                <a:latin typeface="Times" panose="02020603050405020304" pitchFamily="18" charset="0"/>
              </a:rPr>
              <a:pPr algn="r">
                <a:lnSpc>
                  <a:spcPct val="100000"/>
                </a:lnSpc>
                <a:spcBef>
                  <a:spcPct val="0"/>
                </a:spcBef>
              </a:pPr>
              <a:t>17</a:t>
            </a:fld>
            <a:endParaRPr lang="en-US" altLang="en-US" dirty="0">
              <a:latin typeface="Times" panose="02020603050405020304" pitchFamily="18" charset="0"/>
            </a:endParaRPr>
          </a:p>
        </p:txBody>
      </p:sp>
    </p:spTree>
    <p:extLst>
      <p:ext uri="{BB962C8B-B14F-4D97-AF65-F5344CB8AC3E}">
        <p14:creationId xmlns:p14="http://schemas.microsoft.com/office/powerpoint/2010/main" val="4281972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E95E08-2988-844A-A020-DAB8BABFB032}" type="slidenum">
              <a:rPr lang="en-US" smtClean="0"/>
              <a:t>47</a:t>
            </a:fld>
            <a:endParaRPr lang="en-US"/>
          </a:p>
        </p:txBody>
      </p:sp>
    </p:spTree>
    <p:extLst>
      <p:ext uri="{BB962C8B-B14F-4D97-AF65-F5344CB8AC3E}">
        <p14:creationId xmlns:p14="http://schemas.microsoft.com/office/powerpoint/2010/main" val="2859049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Whit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4737100"/>
            <a:ext cx="6400800" cy="1149350"/>
          </a:xfrm>
          <a:prstGeom prst="rect">
            <a:avLst/>
          </a:prstGeom>
        </p:spPr>
        <p:txBody>
          <a:bodyPr/>
          <a:lstStyle>
            <a:lvl1pPr marL="0" indent="0" algn="ctr">
              <a:buNone/>
              <a:defRPr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This is a Placeholder Text for a Subhead Should You Need One</a:t>
            </a:r>
            <a:endParaRPr lang="en-US" dirty="0"/>
          </a:p>
        </p:txBody>
      </p:sp>
      <p:sp>
        <p:nvSpPr>
          <p:cNvPr id="7" name="Title Placeholder 8"/>
          <p:cNvSpPr>
            <a:spLocks noGrp="1"/>
          </p:cNvSpPr>
          <p:nvPr>
            <p:ph type="title"/>
          </p:nvPr>
        </p:nvSpPr>
        <p:spPr>
          <a:xfrm>
            <a:off x="501650" y="2909888"/>
            <a:ext cx="8229600" cy="15922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9" name="Date Placeholder 9"/>
          <p:cNvSpPr>
            <a:spLocks noGrp="1"/>
          </p:cNvSpPr>
          <p:nvPr>
            <p:ph type="dt" sz="half" idx="2"/>
          </p:nvPr>
        </p:nvSpPr>
        <p:spPr>
          <a:xfrm>
            <a:off x="3702050" y="6299200"/>
            <a:ext cx="2133600" cy="365125"/>
          </a:xfrm>
          <a:prstGeom prst="rect">
            <a:avLst/>
          </a:prstGeom>
        </p:spPr>
        <p:txBody>
          <a:bodyPr vert="horz" lIns="91440" tIns="45720" rIns="91440" bIns="45720" rtlCol="0" anchor="ctr"/>
          <a:lstStyle>
            <a:lvl1pPr algn="l">
              <a:defRPr sz="1800" baseline="0">
                <a:solidFill>
                  <a:schemeClr val="tx1">
                    <a:tint val="75000"/>
                  </a:schemeClr>
                </a:solidFill>
              </a:defRPr>
            </a:lvl1pPr>
          </a:lstStyle>
          <a:p>
            <a:pPr algn="ctr"/>
            <a:fld id="{0A210DA7-D17A-3C47-9914-4FA96EA5E672}" type="datetime4">
              <a:rPr lang="en-US" smtClean="0"/>
              <a:t>October 7, 2015</a:t>
            </a:fld>
            <a:r>
              <a:rPr lang="en-US" smtClean="0"/>
              <a:t> </a:t>
            </a:r>
            <a:endParaRPr lang="en-US" dirty="0"/>
          </a:p>
        </p:txBody>
      </p:sp>
    </p:spTree>
    <p:extLst>
      <p:ext uri="{BB962C8B-B14F-4D97-AF65-F5344CB8AC3E}">
        <p14:creationId xmlns:p14="http://schemas.microsoft.com/office/powerpoint/2010/main" val="3985551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ic with side caption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lgn="ctr"/>
            <a:r>
              <a:rPr lang="en-US" smtClean="0"/>
              <a:t>Page </a:t>
            </a:r>
            <a:fld id="{02A58C21-2720-764D-827B-35BE578C4AF4}" type="slidenum">
              <a:rPr lang="en-US" smtClean="0"/>
              <a:pPr algn="ctr"/>
              <a:t>‹#›</a:t>
            </a:fld>
            <a:endParaRPr lang="en-US" dirty="0"/>
          </a:p>
        </p:txBody>
      </p:sp>
      <p:sp>
        <p:nvSpPr>
          <p:cNvPr id="4" name="Picture Placeholder 2"/>
          <p:cNvSpPr>
            <a:spLocks noGrp="1"/>
          </p:cNvSpPr>
          <p:nvPr>
            <p:ph type="pic" idx="1"/>
          </p:nvPr>
        </p:nvSpPr>
        <p:spPr>
          <a:xfrm>
            <a:off x="4221437" y="1575775"/>
            <a:ext cx="4468375" cy="418638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Text Placeholder 3"/>
          <p:cNvSpPr>
            <a:spLocks noGrp="1"/>
          </p:cNvSpPr>
          <p:nvPr>
            <p:ph type="body" sz="half" idx="2"/>
          </p:nvPr>
        </p:nvSpPr>
        <p:spPr>
          <a:xfrm>
            <a:off x="464476" y="1575775"/>
            <a:ext cx="3586459" cy="393943"/>
          </a:xfrm>
        </p:spPr>
        <p:txBody>
          <a:bodyPr/>
          <a:lstStyle>
            <a:lvl1pPr marL="0" indent="0">
              <a:buNone/>
              <a:defRPr sz="1400" b="1" i="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Text Placeholder 3"/>
          <p:cNvSpPr>
            <a:spLocks noGrp="1"/>
          </p:cNvSpPr>
          <p:nvPr>
            <p:ph type="body" sz="half" idx="11"/>
          </p:nvPr>
        </p:nvSpPr>
        <p:spPr>
          <a:xfrm>
            <a:off x="464476" y="2069675"/>
            <a:ext cx="3586459" cy="3704246"/>
          </a:xfrm>
        </p:spPr>
        <p:txBody>
          <a:bodyPr/>
          <a:lstStyle>
            <a:lvl1pPr marL="0" indent="0">
              <a:buNone/>
              <a:defRPr sz="1400" b="0" i="1">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201784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lgn="ctr"/>
            <a:r>
              <a:rPr lang="en-US" smtClean="0"/>
              <a:t>Page </a:t>
            </a:r>
            <a:fld id="{02A58C21-2720-764D-827B-35BE578C4AF4}" type="slidenum">
              <a:rPr lang="en-US" smtClean="0"/>
              <a:pPr algn="ctr"/>
              <a:t>‹#›</a:t>
            </a:fld>
            <a:endParaRPr lang="en-US" dirty="0"/>
          </a:p>
        </p:txBody>
      </p:sp>
      <p:sp>
        <p:nvSpPr>
          <p:cNvPr id="4" name="Text Placeholder 3"/>
          <p:cNvSpPr>
            <a:spLocks noGrp="1"/>
          </p:cNvSpPr>
          <p:nvPr>
            <p:ph type="body" sz="half" idx="2"/>
          </p:nvPr>
        </p:nvSpPr>
        <p:spPr>
          <a:xfrm>
            <a:off x="458596" y="5090989"/>
            <a:ext cx="8213579" cy="682931"/>
          </a:xfrm>
        </p:spPr>
        <p:txBody>
          <a:bodyPr/>
          <a:lstStyle>
            <a:lvl1pPr marL="0" indent="0">
              <a:buNone/>
              <a:defRPr sz="1400" b="0" i="1">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Table Placeholder 5"/>
          <p:cNvSpPr>
            <a:spLocks noGrp="1"/>
          </p:cNvSpPr>
          <p:nvPr>
            <p:ph type="tbl" sz="quarter" idx="11"/>
          </p:nvPr>
        </p:nvSpPr>
        <p:spPr>
          <a:xfrm>
            <a:off x="458596" y="1516977"/>
            <a:ext cx="8196454" cy="3504286"/>
          </a:xfrm>
        </p:spPr>
        <p:txBody>
          <a:bodyPr/>
          <a:lstStyle>
            <a:lvl1pPr marL="0" indent="0">
              <a:buFontTx/>
              <a:buNone/>
              <a:defRPr/>
            </a:lvl1pPr>
          </a:lstStyle>
          <a:p>
            <a:endParaRPr lang="en-US" dirty="0"/>
          </a:p>
        </p:txBody>
      </p:sp>
    </p:spTree>
    <p:extLst>
      <p:ext uri="{BB962C8B-B14F-4D97-AF65-F5344CB8AC3E}">
        <p14:creationId xmlns:p14="http://schemas.microsoft.com/office/powerpoint/2010/main" val="1491271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ebinar">
    <p:spTree>
      <p:nvGrpSpPr>
        <p:cNvPr id="1" name=""/>
        <p:cNvGrpSpPr/>
        <p:nvPr/>
      </p:nvGrpSpPr>
      <p:grpSpPr>
        <a:xfrm>
          <a:off x="0" y="0"/>
          <a:ext cx="0" cy="0"/>
          <a:chOff x="0" y="0"/>
          <a:chExt cx="0" cy="0"/>
        </a:xfrm>
      </p:grpSpPr>
      <p:pic>
        <p:nvPicPr>
          <p:cNvPr id="3" name="Picture 2" descr="Learn_blue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84" y="1871673"/>
            <a:ext cx="1088509" cy="1066739"/>
          </a:xfrm>
          <a:prstGeom prst="rect">
            <a:avLst/>
          </a:prstGeom>
        </p:spPr>
      </p:pic>
      <p:pic>
        <p:nvPicPr>
          <p:cNvPr id="4" name="Picture 3" descr="Info_blue2.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3638" y="3017202"/>
            <a:ext cx="1015477" cy="1096716"/>
          </a:xfrm>
          <a:prstGeom prst="rect">
            <a:avLst/>
          </a:prstGeom>
        </p:spPr>
      </p:pic>
      <p:pic>
        <p:nvPicPr>
          <p:cNvPr id="5" name="Picture 4" descr="Help_blue2.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6376" y="5432082"/>
            <a:ext cx="1003631" cy="1050467"/>
          </a:xfrm>
          <a:prstGeom prst="rect">
            <a:avLst/>
          </a:prstGeom>
        </p:spPr>
      </p:pic>
      <p:pic>
        <p:nvPicPr>
          <p:cNvPr id="6" name="Picture 5" descr="Consult_blue2.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45782" y="4220792"/>
            <a:ext cx="1055111" cy="1080903"/>
          </a:xfrm>
          <a:prstGeom prst="rect">
            <a:avLst/>
          </a:prstGeom>
        </p:spPr>
      </p:pic>
      <p:sp>
        <p:nvSpPr>
          <p:cNvPr id="7" name="TextBox 6"/>
          <p:cNvSpPr txBox="1"/>
          <p:nvPr userDrawn="1"/>
        </p:nvSpPr>
        <p:spPr>
          <a:xfrm>
            <a:off x="1141727" y="2297123"/>
            <a:ext cx="2322514" cy="523220"/>
          </a:xfrm>
          <a:prstGeom prst="rect">
            <a:avLst/>
          </a:prstGeom>
          <a:noFill/>
        </p:spPr>
        <p:txBody>
          <a:bodyPr wrap="none" rtlCol="0">
            <a:spAutoFit/>
          </a:bodyPr>
          <a:lstStyle/>
          <a:p>
            <a:r>
              <a:rPr lang="en-US" sz="1500" b="1" i="0" dirty="0" smtClean="0">
                <a:solidFill>
                  <a:schemeClr val="bg1"/>
                </a:solidFill>
              </a:rPr>
              <a:t>PRACTICE Education</a:t>
            </a:r>
            <a:r>
              <a:rPr lang="en-US" sz="1500" b="1" i="0" baseline="0" dirty="0" smtClean="0">
                <a:solidFill>
                  <a:schemeClr val="bg1"/>
                </a:solidFill>
              </a:rPr>
              <a:t> Series</a:t>
            </a:r>
          </a:p>
          <a:p>
            <a:r>
              <a:rPr lang="en-US" sz="1300" b="0" i="1" baseline="0" dirty="0" smtClean="0">
                <a:solidFill>
                  <a:schemeClr val="tx1"/>
                </a:solidFill>
              </a:rPr>
              <a:t>What you need to know.</a:t>
            </a:r>
            <a:endParaRPr lang="en-US" sz="1300" b="0" i="1" dirty="0">
              <a:solidFill>
                <a:schemeClr val="tx1"/>
              </a:solidFill>
            </a:endParaRPr>
          </a:p>
        </p:txBody>
      </p:sp>
      <p:sp>
        <p:nvSpPr>
          <p:cNvPr id="8" name="TextBox 7"/>
          <p:cNvSpPr txBox="1"/>
          <p:nvPr userDrawn="1"/>
        </p:nvSpPr>
        <p:spPr>
          <a:xfrm>
            <a:off x="3792798" y="116498"/>
            <a:ext cx="5127617" cy="1544012"/>
          </a:xfrm>
          <a:prstGeom prst="rect">
            <a:avLst/>
          </a:prstGeom>
          <a:noFill/>
        </p:spPr>
        <p:txBody>
          <a:bodyPr wrap="square" rtlCol="0">
            <a:spAutoFit/>
          </a:bodyPr>
          <a:lstStyle/>
          <a:p>
            <a:pPr algn="ctr"/>
            <a:r>
              <a:rPr lang="en-US" sz="5000" b="0" i="0" dirty="0" smtClean="0">
                <a:solidFill>
                  <a:schemeClr val="bg1"/>
                </a:solidFill>
              </a:rPr>
              <a:t>Our Services</a:t>
            </a:r>
          </a:p>
          <a:p>
            <a:pPr marL="0" marR="0" indent="0" algn="ctr" defTabSz="914400" rtl="0" eaLnBrk="1" fontAlgn="auto" latinLnBrk="0" hangingPunct="1">
              <a:lnSpc>
                <a:spcPct val="100000"/>
              </a:lnSpc>
              <a:spcBef>
                <a:spcPts val="1000"/>
              </a:spcBef>
              <a:spcAft>
                <a:spcPts val="0"/>
              </a:spcAft>
              <a:buClrTx/>
              <a:buSzTx/>
              <a:buFontTx/>
              <a:buNone/>
              <a:tabLst/>
              <a:defRPr/>
            </a:pPr>
            <a:r>
              <a:rPr lang="en-US" sz="1800" b="0" i="1" u="none" strike="noStrike" kern="1200" baseline="30000" dirty="0" smtClean="0">
                <a:solidFill>
                  <a:schemeClr val="tx1"/>
                </a:solidFill>
                <a:latin typeface="+mn-lt"/>
                <a:ea typeface="+mn-ea"/>
                <a:cs typeface="+mn-cs"/>
              </a:rPr>
              <a:t>Our goal is to ensure that you have the information and resources </a:t>
            </a:r>
            <a:br>
              <a:rPr lang="en-US" sz="1800" b="0" i="1" u="none" strike="noStrike" kern="1200" baseline="30000" dirty="0" smtClean="0">
                <a:solidFill>
                  <a:schemeClr val="tx1"/>
                </a:solidFill>
                <a:latin typeface="+mn-lt"/>
                <a:ea typeface="+mn-ea"/>
                <a:cs typeface="+mn-cs"/>
              </a:rPr>
            </a:br>
            <a:r>
              <a:rPr lang="en-US" sz="1800" b="0" i="1" u="none" strike="noStrike" kern="1200" baseline="30000" dirty="0" smtClean="0">
                <a:solidFill>
                  <a:schemeClr val="tx1"/>
                </a:solidFill>
                <a:latin typeface="+mn-lt"/>
                <a:ea typeface="+mn-ea"/>
                <a:cs typeface="+mn-cs"/>
              </a:rPr>
              <a:t>you need to maintain a thriving practice of any size. In today’s challenging environment, practicing medicine is complicated. We make it easier.</a:t>
            </a:r>
          </a:p>
        </p:txBody>
      </p:sp>
      <p:pic>
        <p:nvPicPr>
          <p:cNvPr id="9" name="Picture 8" descr="PPRC_ID_RGB.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97308" y="390751"/>
            <a:ext cx="2093905" cy="977155"/>
          </a:xfrm>
          <a:prstGeom prst="rect">
            <a:avLst/>
          </a:prstGeom>
        </p:spPr>
      </p:pic>
      <p:sp>
        <p:nvSpPr>
          <p:cNvPr id="11" name="TextBox 10"/>
          <p:cNvSpPr txBox="1"/>
          <p:nvPr userDrawn="1"/>
        </p:nvSpPr>
        <p:spPr>
          <a:xfrm>
            <a:off x="1141727" y="3481589"/>
            <a:ext cx="2821293" cy="523220"/>
          </a:xfrm>
          <a:prstGeom prst="rect">
            <a:avLst/>
          </a:prstGeom>
          <a:noFill/>
        </p:spPr>
        <p:txBody>
          <a:bodyPr wrap="none" rtlCol="0">
            <a:spAutoFit/>
          </a:bodyPr>
          <a:lstStyle/>
          <a:p>
            <a:r>
              <a:rPr lang="en-US" sz="1500" b="1" i="0" dirty="0" smtClean="0">
                <a:solidFill>
                  <a:schemeClr val="bg1"/>
                </a:solidFill>
              </a:rPr>
              <a:t>PRACTICE Information Resources</a:t>
            </a:r>
            <a:endParaRPr lang="en-US" sz="1500" b="1" i="0" baseline="0" dirty="0" smtClean="0">
              <a:solidFill>
                <a:schemeClr val="bg1"/>
              </a:solidFill>
            </a:endParaRPr>
          </a:p>
          <a:p>
            <a:r>
              <a:rPr lang="en-US" sz="1300" b="0" i="1" baseline="0" dirty="0" smtClean="0">
                <a:solidFill>
                  <a:schemeClr val="tx1"/>
                </a:solidFill>
              </a:rPr>
              <a:t>Keep informed.</a:t>
            </a:r>
            <a:endParaRPr lang="en-US" sz="1300" b="0" i="1" dirty="0">
              <a:solidFill>
                <a:schemeClr val="tx1"/>
              </a:solidFill>
            </a:endParaRPr>
          </a:p>
        </p:txBody>
      </p:sp>
      <p:sp>
        <p:nvSpPr>
          <p:cNvPr id="12" name="TextBox 11"/>
          <p:cNvSpPr txBox="1"/>
          <p:nvPr userDrawn="1"/>
        </p:nvSpPr>
        <p:spPr>
          <a:xfrm>
            <a:off x="1141727" y="4642763"/>
            <a:ext cx="2965813" cy="523220"/>
          </a:xfrm>
          <a:prstGeom prst="rect">
            <a:avLst/>
          </a:prstGeom>
          <a:noFill/>
        </p:spPr>
        <p:txBody>
          <a:bodyPr wrap="none" rtlCol="0">
            <a:spAutoFit/>
          </a:bodyPr>
          <a:lstStyle/>
          <a:p>
            <a:r>
              <a:rPr lang="en-US" sz="1500" b="1" i="0" dirty="0" smtClean="0">
                <a:solidFill>
                  <a:schemeClr val="bg1"/>
                </a:solidFill>
              </a:rPr>
              <a:t>PRACTICE Management Consulting</a:t>
            </a:r>
            <a:endParaRPr lang="en-US" sz="1500" b="1" i="0" baseline="0" dirty="0" smtClean="0">
              <a:solidFill>
                <a:schemeClr val="bg1"/>
              </a:solidFill>
            </a:endParaRPr>
          </a:p>
          <a:p>
            <a:r>
              <a:rPr lang="en-US" sz="1300" b="0" i="1" baseline="0" dirty="0" smtClean="0">
                <a:solidFill>
                  <a:schemeClr val="tx1"/>
                </a:solidFill>
              </a:rPr>
              <a:t>Improve performance.</a:t>
            </a:r>
            <a:endParaRPr lang="en-US" sz="1300" b="0" i="1" dirty="0">
              <a:solidFill>
                <a:schemeClr val="tx1"/>
              </a:solidFill>
            </a:endParaRPr>
          </a:p>
        </p:txBody>
      </p:sp>
      <p:sp>
        <p:nvSpPr>
          <p:cNvPr id="13" name="TextBox 12"/>
          <p:cNvSpPr txBox="1"/>
          <p:nvPr userDrawn="1"/>
        </p:nvSpPr>
        <p:spPr>
          <a:xfrm>
            <a:off x="1141727" y="5850928"/>
            <a:ext cx="1953010" cy="523220"/>
          </a:xfrm>
          <a:prstGeom prst="rect">
            <a:avLst/>
          </a:prstGeom>
          <a:noFill/>
        </p:spPr>
        <p:txBody>
          <a:bodyPr wrap="none" rtlCol="0">
            <a:spAutoFit/>
          </a:bodyPr>
          <a:lstStyle/>
          <a:p>
            <a:r>
              <a:rPr lang="en-US" sz="1500" b="1" i="0" dirty="0" smtClean="0">
                <a:solidFill>
                  <a:schemeClr val="bg1"/>
                </a:solidFill>
              </a:rPr>
              <a:t>PRACTICE Help Center</a:t>
            </a:r>
            <a:endParaRPr lang="en-US" sz="1500" b="1" i="0" baseline="0" dirty="0" smtClean="0">
              <a:solidFill>
                <a:schemeClr val="bg1"/>
              </a:solidFill>
            </a:endParaRPr>
          </a:p>
          <a:p>
            <a:r>
              <a:rPr lang="en-US" sz="1300" b="0" i="1" baseline="0" dirty="0" smtClean="0">
                <a:solidFill>
                  <a:schemeClr val="tx1"/>
                </a:solidFill>
              </a:rPr>
              <a:t>Get answers.</a:t>
            </a:r>
            <a:endParaRPr lang="en-US" sz="1300" b="0" i="1" dirty="0">
              <a:solidFill>
                <a:schemeClr val="tx1"/>
              </a:solidFill>
            </a:endParaRPr>
          </a:p>
        </p:txBody>
      </p:sp>
      <p:sp>
        <p:nvSpPr>
          <p:cNvPr id="15" name="Rectangle 14"/>
          <p:cNvSpPr/>
          <p:nvPr userDrawn="1"/>
        </p:nvSpPr>
        <p:spPr>
          <a:xfrm>
            <a:off x="4421340" y="3292663"/>
            <a:ext cx="4533048" cy="3339701"/>
          </a:xfrm>
          <a:prstGeom prst="rect">
            <a:avLst/>
          </a:prstGeom>
          <a:solidFill>
            <a:schemeClr val="bg1">
              <a:alpha val="10000"/>
            </a:schemeClr>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pic>
        <p:nvPicPr>
          <p:cNvPr id="16" name="Picture 15" descr="media.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320809" y="1685046"/>
            <a:ext cx="4311892" cy="2783567"/>
          </a:xfrm>
          <a:prstGeom prst="rect">
            <a:avLst/>
          </a:prstGeom>
        </p:spPr>
      </p:pic>
      <p:pic>
        <p:nvPicPr>
          <p:cNvPr id="17" name="Picture 16" descr="contact2.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139692" y="4662152"/>
            <a:ext cx="400254" cy="1578364"/>
          </a:xfrm>
          <a:prstGeom prst="rect">
            <a:avLst/>
          </a:prstGeom>
        </p:spPr>
      </p:pic>
      <p:sp>
        <p:nvSpPr>
          <p:cNvPr id="19" name="TextBox 18"/>
          <p:cNvSpPr txBox="1"/>
          <p:nvPr userDrawn="1"/>
        </p:nvSpPr>
        <p:spPr>
          <a:xfrm>
            <a:off x="5667780" y="4750843"/>
            <a:ext cx="1853832" cy="348813"/>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2500" b="1" i="0" u="none" strike="noStrike" kern="1200" baseline="30000" dirty="0" smtClean="0">
                <a:solidFill>
                  <a:schemeClr val="bg1"/>
                </a:solidFill>
                <a:latin typeface="+mn-lt"/>
                <a:ea typeface="+mn-ea"/>
                <a:cs typeface="+mn-cs"/>
              </a:rPr>
              <a:t>CALL </a:t>
            </a:r>
            <a:r>
              <a:rPr lang="sv-SE" sz="2500" b="1" i="0" u="none" strike="noStrike" kern="1200" baseline="30000" dirty="0" smtClean="0">
                <a:solidFill>
                  <a:schemeClr val="tx1"/>
                </a:solidFill>
                <a:latin typeface="+mn-lt"/>
                <a:ea typeface="+mn-ea"/>
                <a:cs typeface="+mn-cs"/>
              </a:rPr>
              <a:t>781.434.7702</a:t>
            </a:r>
          </a:p>
        </p:txBody>
      </p:sp>
      <p:sp>
        <p:nvSpPr>
          <p:cNvPr id="20" name="TextBox 19"/>
          <p:cNvSpPr txBox="1"/>
          <p:nvPr userDrawn="1"/>
        </p:nvSpPr>
        <p:spPr>
          <a:xfrm>
            <a:off x="5667780" y="5332942"/>
            <a:ext cx="2172390" cy="348813"/>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2500" b="1" i="0" u="none" strike="noStrike" kern="1200" baseline="30000" dirty="0" smtClean="0">
                <a:solidFill>
                  <a:schemeClr val="bg1"/>
                </a:solidFill>
                <a:latin typeface="+mn-lt"/>
                <a:ea typeface="+mn-ea"/>
                <a:cs typeface="+mn-cs"/>
              </a:rPr>
              <a:t>EMAIL </a:t>
            </a:r>
            <a:r>
              <a:rPr lang="sv-SE" sz="2500" b="1" i="0" u="none" strike="noStrike" kern="1200" baseline="30000" dirty="0" err="1" smtClean="0">
                <a:solidFill>
                  <a:schemeClr val="tx1"/>
                </a:solidFill>
                <a:latin typeface="+mn-lt"/>
                <a:ea typeface="+mn-ea"/>
                <a:cs typeface="+mn-cs"/>
              </a:rPr>
              <a:t>pprc@mms.org</a:t>
            </a:r>
            <a:endParaRPr lang="sv-SE" sz="2500" b="1" i="0" u="none" strike="noStrike" kern="1200" baseline="30000" dirty="0" smtClean="0">
              <a:solidFill>
                <a:schemeClr val="tx1"/>
              </a:solidFill>
              <a:latin typeface="+mn-lt"/>
              <a:ea typeface="+mn-ea"/>
              <a:cs typeface="+mn-cs"/>
            </a:endParaRPr>
          </a:p>
        </p:txBody>
      </p:sp>
      <p:sp>
        <p:nvSpPr>
          <p:cNvPr id="21" name="TextBox 20"/>
          <p:cNvSpPr txBox="1"/>
          <p:nvPr userDrawn="1"/>
        </p:nvSpPr>
        <p:spPr>
          <a:xfrm>
            <a:off x="5667780" y="5944436"/>
            <a:ext cx="2941831" cy="348813"/>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2500" b="1" i="0" u="none" strike="noStrike" kern="1200" baseline="30000" dirty="0" smtClean="0">
                <a:solidFill>
                  <a:schemeClr val="bg1"/>
                </a:solidFill>
                <a:latin typeface="+mn-lt"/>
                <a:ea typeface="+mn-ea"/>
                <a:cs typeface="+mn-cs"/>
              </a:rPr>
              <a:t>CLICK </a:t>
            </a:r>
            <a:r>
              <a:rPr lang="sv-SE" sz="2500" b="1" i="0" u="none" strike="noStrike" kern="1200" baseline="30000" dirty="0" err="1" smtClean="0">
                <a:solidFill>
                  <a:schemeClr val="tx1"/>
                </a:solidFill>
                <a:latin typeface="+mn-lt"/>
                <a:ea typeface="+mn-ea"/>
                <a:cs typeface="+mn-cs"/>
              </a:rPr>
              <a:t>www.massmed.org</a:t>
            </a:r>
            <a:r>
              <a:rPr lang="sv-SE" sz="2500" b="1" i="0" u="none" strike="noStrike" kern="1200" baseline="30000" dirty="0" smtClean="0">
                <a:solidFill>
                  <a:schemeClr val="tx1"/>
                </a:solidFill>
                <a:latin typeface="+mn-lt"/>
                <a:ea typeface="+mn-ea"/>
                <a:cs typeface="+mn-cs"/>
              </a:rPr>
              <a:t>/</a:t>
            </a:r>
            <a:r>
              <a:rPr lang="sv-SE" sz="2500" b="1" i="0" u="none" strike="noStrike" kern="1200" baseline="30000" dirty="0" err="1" smtClean="0">
                <a:solidFill>
                  <a:schemeClr val="tx1"/>
                </a:solidFill>
                <a:latin typeface="+mn-lt"/>
                <a:ea typeface="+mn-ea"/>
                <a:cs typeface="+mn-cs"/>
              </a:rPr>
              <a:t>pprc</a:t>
            </a:r>
            <a:endParaRPr lang="sv-SE" sz="2500" b="1" i="0" u="none" strike="noStrike" kern="1200" baseline="30000" dirty="0" smtClean="0">
              <a:solidFill>
                <a:schemeClr val="tx1"/>
              </a:solidFill>
              <a:latin typeface="+mn-lt"/>
              <a:ea typeface="+mn-ea"/>
              <a:cs typeface="+mn-cs"/>
            </a:endParaRPr>
          </a:p>
        </p:txBody>
      </p:sp>
    </p:spTree>
    <p:extLst>
      <p:ext uri="{BB962C8B-B14F-4D97-AF65-F5344CB8AC3E}">
        <p14:creationId xmlns:p14="http://schemas.microsoft.com/office/powerpoint/2010/main" val="654632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Blue">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Placeholder 8"/>
          <p:cNvSpPr>
            <a:spLocks noGrp="1"/>
          </p:cNvSpPr>
          <p:nvPr>
            <p:ph type="title"/>
          </p:nvPr>
        </p:nvSpPr>
        <p:spPr>
          <a:xfrm>
            <a:off x="501650" y="2909888"/>
            <a:ext cx="8229600" cy="1592262"/>
          </a:xfrm>
          <a:prstGeom prst="rect">
            <a:avLst/>
          </a:prstGeom>
        </p:spPr>
        <p:txBody>
          <a:bodyPr vert="horz" lIns="91440" tIns="45720" rIns="91440" bIns="45720" rtlCol="0" anchor="ctr">
            <a:normAutofit/>
          </a:bodyPr>
          <a:lstStyle>
            <a:lvl1pPr>
              <a:defRPr>
                <a:solidFill>
                  <a:schemeClr val="bg1"/>
                </a:solidFill>
              </a:defRPr>
            </a:lvl1pPr>
          </a:lstStyle>
          <a:p>
            <a:r>
              <a:rPr lang="en-US" smtClean="0"/>
              <a:t>Click to edit Master title style</a:t>
            </a:r>
            <a:endParaRPr lang="en-US" dirty="0"/>
          </a:p>
        </p:txBody>
      </p:sp>
      <p:sp>
        <p:nvSpPr>
          <p:cNvPr id="5" name="Date Placeholder 9"/>
          <p:cNvSpPr>
            <a:spLocks noGrp="1"/>
          </p:cNvSpPr>
          <p:nvPr>
            <p:ph type="dt" sz="half" idx="2"/>
          </p:nvPr>
        </p:nvSpPr>
        <p:spPr>
          <a:xfrm>
            <a:off x="3702050" y="6305550"/>
            <a:ext cx="2133600" cy="365125"/>
          </a:xfrm>
          <a:prstGeom prst="rect">
            <a:avLst/>
          </a:prstGeom>
        </p:spPr>
        <p:txBody>
          <a:bodyPr vert="horz" lIns="91440" tIns="45720" rIns="91440" bIns="45720" rtlCol="0" anchor="ctr"/>
          <a:lstStyle>
            <a:lvl1pPr algn="l">
              <a:defRPr sz="1800" baseline="0">
                <a:solidFill>
                  <a:schemeClr val="tx1">
                    <a:tint val="75000"/>
                  </a:schemeClr>
                </a:solidFill>
              </a:defRPr>
            </a:lvl1pPr>
          </a:lstStyle>
          <a:p>
            <a:pPr algn="ctr"/>
            <a:fld id="{F3A59FFB-07D6-104F-A96E-7C046C0B1BE2}" type="datetime4">
              <a:rPr lang="en-US" smtClean="0"/>
              <a:t>October 7, 2015</a:t>
            </a:fld>
            <a:r>
              <a:rPr lang="en-US" smtClean="0"/>
              <a:t> </a:t>
            </a:r>
            <a:endParaRPr lang="en-US" dirty="0"/>
          </a:p>
        </p:txBody>
      </p:sp>
      <p:sp>
        <p:nvSpPr>
          <p:cNvPr id="6" name="Subtitle 2"/>
          <p:cNvSpPr>
            <a:spLocks noGrp="1"/>
          </p:cNvSpPr>
          <p:nvPr>
            <p:ph type="subTitle" idx="1" hasCustomPrompt="1"/>
          </p:nvPr>
        </p:nvSpPr>
        <p:spPr>
          <a:xfrm>
            <a:off x="1371600" y="4737100"/>
            <a:ext cx="6400800" cy="1149350"/>
          </a:xfrm>
          <a:prstGeom prst="rect">
            <a:avLst/>
          </a:prstGeom>
        </p:spPr>
        <p:txBody>
          <a:bodyPr/>
          <a:lstStyle>
            <a:lvl1pPr marL="0" indent="0" algn="ctr">
              <a:buNone/>
              <a:defRPr baseline="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This is a Placeholder Text for a Subhead Should You Need One</a:t>
            </a:r>
            <a:endParaRPr lang="en-US" dirty="0"/>
          </a:p>
        </p:txBody>
      </p:sp>
    </p:spTree>
    <p:extLst>
      <p:ext uri="{BB962C8B-B14F-4D97-AF65-F5344CB8AC3E}">
        <p14:creationId xmlns:p14="http://schemas.microsoft.com/office/powerpoint/2010/main" val="76217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Title Pag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23123"/>
            <a:ext cx="7772400" cy="2677328"/>
          </a:xfrm>
        </p:spPr>
        <p:txBody>
          <a:bodyPr/>
          <a:lstStyle>
            <a:lvl1pPr algn="ct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lvl1pPr algn="ctr">
              <a:defRPr>
                <a:solidFill>
                  <a:schemeClr val="accent1"/>
                </a:solidFill>
              </a:defRPr>
            </a:lvl1pPr>
          </a:lstStyle>
          <a:p>
            <a:r>
              <a:rPr lang="en-US" dirty="0" smtClean="0"/>
              <a:t>Page </a:t>
            </a:r>
            <a:fld id="{02A58C21-2720-764D-827B-35BE578C4AF4}" type="slidenum">
              <a:rPr lang="en-US" smtClean="0"/>
              <a:pPr/>
              <a:t>‹#›</a:t>
            </a:fld>
            <a:endParaRPr lang="en-US" dirty="0"/>
          </a:p>
        </p:txBody>
      </p:sp>
      <p:sp>
        <p:nvSpPr>
          <p:cNvPr id="7" name="TextBox 6"/>
          <p:cNvSpPr txBox="1"/>
          <p:nvPr userDrawn="1"/>
        </p:nvSpPr>
        <p:spPr>
          <a:xfrm>
            <a:off x="4033296" y="246950"/>
            <a:ext cx="1139455" cy="400110"/>
          </a:xfrm>
          <a:prstGeom prst="rect">
            <a:avLst/>
          </a:prstGeom>
          <a:noFill/>
        </p:spPr>
        <p:txBody>
          <a:bodyPr wrap="none" rtlCol="0">
            <a:spAutoFit/>
          </a:bodyPr>
          <a:lstStyle/>
          <a:p>
            <a:pPr algn="ctr"/>
            <a:r>
              <a:rPr lang="en-US" sz="2000" dirty="0" smtClean="0">
                <a:solidFill>
                  <a:schemeClr val="accent1"/>
                </a:solidFill>
              </a:rPr>
              <a:t>Section 1</a:t>
            </a:r>
            <a:endParaRPr lang="en-US" sz="2000" dirty="0">
              <a:solidFill>
                <a:schemeClr val="accent1"/>
              </a:solidFill>
            </a:endParaRPr>
          </a:p>
        </p:txBody>
      </p:sp>
    </p:spTree>
    <p:extLst>
      <p:ext uri="{BB962C8B-B14F-4D97-AF65-F5344CB8AC3E}">
        <p14:creationId xmlns:p14="http://schemas.microsoft.com/office/powerpoint/2010/main" val="3966031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2"/>
          </p:nvPr>
        </p:nvSpPr>
        <p:spPr>
          <a:xfrm>
            <a:off x="3337146" y="6344590"/>
            <a:ext cx="2133600" cy="365125"/>
          </a:xfrm>
        </p:spPr>
        <p:txBody>
          <a:bodyPr/>
          <a:lstStyle>
            <a:lvl1pPr algn="ctr">
              <a:defRPr>
                <a:solidFill>
                  <a:schemeClr val="accent1"/>
                </a:solidFill>
              </a:defRPr>
            </a:lvl1pPr>
          </a:lstStyle>
          <a:p>
            <a:r>
              <a:rPr lang="en-US" dirty="0" smtClean="0"/>
              <a:t>Page </a:t>
            </a:r>
            <a:fld id="{02A58C21-2720-764D-827B-35BE578C4AF4}" type="slidenum">
              <a:rPr lang="en-US" smtClean="0"/>
              <a:pPr/>
              <a:t>‹#›</a:t>
            </a:fld>
            <a:endParaRPr lang="en-US" dirty="0"/>
          </a:p>
        </p:txBody>
      </p:sp>
    </p:spTree>
    <p:extLst>
      <p:ext uri="{BB962C8B-B14F-4D97-AF65-F5344CB8AC3E}">
        <p14:creationId xmlns:p14="http://schemas.microsoft.com/office/powerpoint/2010/main" val="3133759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19135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1"/>
            <a:ext cx="4038600" cy="41737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12"/>
          </p:nvPr>
        </p:nvSpPr>
        <p:spPr>
          <a:xfrm>
            <a:off x="3337146" y="6344590"/>
            <a:ext cx="2133600" cy="365125"/>
          </a:xfrm>
        </p:spPr>
        <p:txBody>
          <a:bodyPr/>
          <a:lstStyle>
            <a:lvl1pPr algn="ctr">
              <a:defRPr>
                <a:solidFill>
                  <a:schemeClr val="accent1"/>
                </a:solidFill>
              </a:defRPr>
            </a:lvl1pPr>
          </a:lstStyle>
          <a:p>
            <a:r>
              <a:rPr lang="en-US" dirty="0" smtClean="0"/>
              <a:t>Page </a:t>
            </a:r>
            <a:fld id="{02A58C21-2720-764D-827B-35BE578C4AF4}" type="slidenum">
              <a:rPr lang="en-US" smtClean="0"/>
              <a:pPr/>
              <a:t>‹#›</a:t>
            </a:fld>
            <a:endParaRPr lang="en-US" dirty="0"/>
          </a:p>
        </p:txBody>
      </p:sp>
    </p:spTree>
    <p:extLst>
      <p:ext uri="{BB962C8B-B14F-4D97-AF65-F5344CB8AC3E}">
        <p14:creationId xmlns:p14="http://schemas.microsoft.com/office/powerpoint/2010/main" val="640933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12"/>
          </p:nvPr>
        </p:nvSpPr>
        <p:spPr>
          <a:xfrm>
            <a:off x="3337146" y="6344590"/>
            <a:ext cx="2133600" cy="365125"/>
          </a:xfrm>
        </p:spPr>
        <p:txBody>
          <a:bodyPr/>
          <a:lstStyle>
            <a:lvl1pPr algn="ctr">
              <a:defRPr>
                <a:solidFill>
                  <a:schemeClr val="accent1"/>
                </a:solidFill>
              </a:defRPr>
            </a:lvl1pPr>
          </a:lstStyle>
          <a:p>
            <a:r>
              <a:rPr lang="en-US" dirty="0" smtClean="0"/>
              <a:t>Page </a:t>
            </a:r>
            <a:fld id="{02A58C21-2720-764D-827B-35BE578C4AF4}" type="slidenum">
              <a:rPr lang="en-US" smtClean="0"/>
              <a:pPr/>
              <a:t>‹#›</a:t>
            </a:fld>
            <a:endParaRPr lang="en-US" dirty="0"/>
          </a:p>
        </p:txBody>
      </p:sp>
    </p:spTree>
    <p:extLst>
      <p:ext uri="{BB962C8B-B14F-4D97-AF65-F5344CB8AC3E}">
        <p14:creationId xmlns:p14="http://schemas.microsoft.com/office/powerpoint/2010/main" val="4239686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pic>
        <p:nvPicPr>
          <p:cNvPr id="6" name="Picture 5" descr="LogoBlu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5080" y="6320064"/>
            <a:ext cx="1346745" cy="288905"/>
          </a:xfrm>
          <a:prstGeom prst="rect">
            <a:avLst/>
          </a:prstGeom>
        </p:spPr>
      </p:pic>
    </p:spTree>
    <p:extLst>
      <p:ext uri="{BB962C8B-B14F-4D97-AF65-F5344CB8AC3E}">
        <p14:creationId xmlns:p14="http://schemas.microsoft.com/office/powerpoint/2010/main" val="2604251388"/>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lain footer">
    <p:bg>
      <p:bgRef idx="1001">
        <a:schemeClr val="bg1"/>
      </p:bgRef>
    </p:bg>
    <p:spTree>
      <p:nvGrpSpPr>
        <p:cNvPr id="1" name=""/>
        <p:cNvGrpSpPr/>
        <p:nvPr/>
      </p:nvGrpSpPr>
      <p:grpSpPr>
        <a:xfrm>
          <a:off x="0" y="0"/>
          <a:ext cx="0" cy="0"/>
          <a:chOff x="0" y="0"/>
          <a:chExt cx="0" cy="0"/>
        </a:xfrm>
      </p:grpSpPr>
      <p:pic>
        <p:nvPicPr>
          <p:cNvPr id="4" name="Picture 3" descr="LogoBlu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3490" y="6320064"/>
            <a:ext cx="1346745" cy="288905"/>
          </a:xfrm>
          <a:prstGeom prst="rect">
            <a:avLst/>
          </a:prstGeom>
        </p:spPr>
      </p:pic>
      <p:pic>
        <p:nvPicPr>
          <p:cNvPr id="5" name="Picture 4" descr="MMS_ID_horiz_RGBl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63042" y="6159228"/>
            <a:ext cx="2131397" cy="578641"/>
          </a:xfrm>
          <a:prstGeom prst="rect">
            <a:avLst/>
          </a:prstGeom>
        </p:spPr>
      </p:pic>
      <p:cxnSp>
        <p:nvCxnSpPr>
          <p:cNvPr id="7" name="Straight Connector 6"/>
          <p:cNvCxnSpPr/>
          <p:nvPr userDrawn="1"/>
        </p:nvCxnSpPr>
        <p:spPr>
          <a:xfrm>
            <a:off x="345816" y="6087388"/>
            <a:ext cx="8520190" cy="596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431963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ic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8597" y="1558135"/>
            <a:ext cx="8231216" cy="33867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464476" y="5090989"/>
            <a:ext cx="8207699" cy="682931"/>
          </a:xfrm>
        </p:spPr>
        <p:txBody>
          <a:bodyPr/>
          <a:lstStyle>
            <a:lvl1pPr marL="0" indent="0">
              <a:buNone/>
              <a:defRPr sz="1400" b="0" i="1">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10" name="Slide Number Placeholder 2"/>
          <p:cNvSpPr>
            <a:spLocks noGrp="1"/>
          </p:cNvSpPr>
          <p:nvPr>
            <p:ph type="sldNum" sz="quarter" idx="10"/>
          </p:nvPr>
        </p:nvSpPr>
        <p:spPr>
          <a:xfrm>
            <a:off x="3337146" y="6344590"/>
            <a:ext cx="2133600" cy="365125"/>
          </a:xfrm>
        </p:spPr>
        <p:txBody>
          <a:bodyPr/>
          <a:lstStyle/>
          <a:p>
            <a:pPr algn="ctr"/>
            <a:r>
              <a:rPr lang="en-US" smtClean="0"/>
              <a:t>Page </a:t>
            </a:r>
            <a:fld id="{02A58C21-2720-764D-827B-35BE578C4AF4}" type="slidenum">
              <a:rPr lang="en-US" smtClean="0"/>
              <a:pPr algn="ctr"/>
              <a:t>‹#›</a:t>
            </a:fld>
            <a:endParaRPr lang="en-US" dirty="0"/>
          </a:p>
        </p:txBody>
      </p:sp>
    </p:spTree>
    <p:extLst>
      <p:ext uri="{BB962C8B-B14F-4D97-AF65-F5344CB8AC3E}">
        <p14:creationId xmlns:p14="http://schemas.microsoft.com/office/powerpoint/2010/main" val="7210601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6.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4.png"/><Relationship Id="rId5" Type="http://schemas.openxmlformats.org/officeDocument/2006/relationships/slideLayout" Target="../slideLayouts/slideLayout7.xml"/><Relationship Id="rId10"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8" name="Picture 7" descr="LogoCover_Tag.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54148" y="641023"/>
            <a:ext cx="2570402" cy="1512000"/>
          </a:xfrm>
          <a:prstGeom prst="rect">
            <a:avLst/>
          </a:prstGeom>
        </p:spPr>
      </p:pic>
      <p:sp>
        <p:nvSpPr>
          <p:cNvPr id="9" name="Title Placeholder 8"/>
          <p:cNvSpPr>
            <a:spLocks noGrp="1"/>
          </p:cNvSpPr>
          <p:nvPr>
            <p:ph type="title"/>
          </p:nvPr>
        </p:nvSpPr>
        <p:spPr>
          <a:xfrm>
            <a:off x="501650" y="2909888"/>
            <a:ext cx="8229600" cy="1592262"/>
          </a:xfrm>
          <a:prstGeom prst="rect">
            <a:avLst/>
          </a:prstGeom>
        </p:spPr>
        <p:txBody>
          <a:bodyPr vert="horz" lIns="91440" tIns="45720" rIns="91440" bIns="45720" rtlCol="0" anchor="ctr">
            <a:normAutofit/>
          </a:bodyPr>
          <a:lstStyle/>
          <a:p>
            <a:r>
              <a:rPr lang="en-US" dirty="0" smtClean="0"/>
              <a:t>This is a Placeholder For a Title For Your Presentation Here</a:t>
            </a:r>
            <a:endParaRPr lang="en-US" dirty="0"/>
          </a:p>
        </p:txBody>
      </p:sp>
      <p:sp>
        <p:nvSpPr>
          <p:cNvPr id="5" name="Date Placeholder 9"/>
          <p:cNvSpPr>
            <a:spLocks noGrp="1"/>
          </p:cNvSpPr>
          <p:nvPr>
            <p:ph type="dt" sz="half" idx="2"/>
          </p:nvPr>
        </p:nvSpPr>
        <p:spPr>
          <a:xfrm>
            <a:off x="3702050" y="6286500"/>
            <a:ext cx="2133600" cy="365125"/>
          </a:xfrm>
          <a:prstGeom prst="rect">
            <a:avLst/>
          </a:prstGeom>
        </p:spPr>
        <p:txBody>
          <a:bodyPr vert="horz" lIns="91440" tIns="45720" rIns="91440" bIns="45720" rtlCol="0" anchor="ctr"/>
          <a:lstStyle>
            <a:lvl1pPr algn="l">
              <a:defRPr sz="1800" baseline="0">
                <a:solidFill>
                  <a:schemeClr val="tx1">
                    <a:tint val="75000"/>
                  </a:schemeClr>
                </a:solidFill>
              </a:defRPr>
            </a:lvl1pPr>
          </a:lstStyle>
          <a:p>
            <a:pPr algn="ctr"/>
            <a:fld id="{28125DA6-E159-514C-9A2E-6355AF18505D}" type="datetime4">
              <a:rPr lang="en-US" smtClean="0"/>
              <a:t>October 7, 2015</a:t>
            </a:fld>
            <a:r>
              <a:rPr lang="en-US" smtClean="0"/>
              <a:t> </a:t>
            </a:r>
            <a:endParaRPr lang="en-US" dirty="0"/>
          </a:p>
        </p:txBody>
      </p:sp>
    </p:spTree>
    <p:extLst>
      <p:ext uri="{BB962C8B-B14F-4D97-AF65-F5344CB8AC3E}">
        <p14:creationId xmlns:p14="http://schemas.microsoft.com/office/powerpoint/2010/main" val="2968155994"/>
      </p:ext>
    </p:extLst>
  </p:cSld>
  <p:clrMap bg1="lt1" tx1="dk1" bg2="lt2" tx2="dk2" accent1="accent1" accent2="accent2" accent3="accent3" accent4="accent4" accent5="accent5" accent6="accent6" hlink="hlink" folHlink="folHlink"/>
  <p:sldLayoutIdLst>
    <p:sldLayoutId id="2147483656" r:id="rId1"/>
    <p:sldLayoutId id="2147483657" r:id="rId2"/>
  </p:sldLayoutIdLst>
  <p:hf sldNum="0" hdr="0" ftr="0"/>
  <p:txStyles>
    <p:titleStyle>
      <a:lvl1pPr algn="ctr" defTabSz="457200" rtl="0" eaLnBrk="1" latinLnBrk="0" hangingPunct="1">
        <a:spcBef>
          <a:spcPct val="0"/>
        </a:spcBef>
        <a:buNone/>
        <a:defRPr sz="4400" b="0" i="0" kern="1200" baseline="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16783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337146" y="6344590"/>
            <a:ext cx="2133600" cy="365125"/>
          </a:xfrm>
          <a:prstGeom prst="rect">
            <a:avLst/>
          </a:prstGeom>
        </p:spPr>
        <p:txBody>
          <a:bodyPr vert="horz" lIns="91440" tIns="45720" rIns="91440" bIns="45720" rtlCol="0" anchor="ctr"/>
          <a:lstStyle>
            <a:lvl1pPr algn="r">
              <a:defRPr sz="900">
                <a:solidFill>
                  <a:schemeClr val="accent1"/>
                </a:solidFill>
              </a:defRPr>
            </a:lvl1pPr>
          </a:lstStyle>
          <a:p>
            <a:pPr algn="ctr"/>
            <a:r>
              <a:rPr lang="en-US" dirty="0" smtClean="0"/>
              <a:t>Page </a:t>
            </a:r>
            <a:fld id="{02A58C21-2720-764D-827B-35BE578C4AF4}" type="slidenum">
              <a:rPr lang="en-US" smtClean="0"/>
              <a:pPr algn="ctr"/>
              <a:t>‹#›</a:t>
            </a:fld>
            <a:endParaRPr lang="en-US" dirty="0"/>
          </a:p>
        </p:txBody>
      </p:sp>
      <p:pic>
        <p:nvPicPr>
          <p:cNvPr id="7" name="Picture 6" descr="pprclogo_lg.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17285" y="6323305"/>
            <a:ext cx="1316903" cy="284545"/>
          </a:xfrm>
          <a:prstGeom prst="rect">
            <a:avLst/>
          </a:prstGeom>
        </p:spPr>
      </p:pic>
      <p:pic>
        <p:nvPicPr>
          <p:cNvPr id="8" name="Picture 7" descr="MMSlogo_lg.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357154" y="6244301"/>
            <a:ext cx="2062654" cy="428241"/>
          </a:xfrm>
          <a:prstGeom prst="rect">
            <a:avLst/>
          </a:prstGeom>
        </p:spPr>
      </p:pic>
    </p:spTree>
    <p:extLst>
      <p:ext uri="{BB962C8B-B14F-4D97-AF65-F5344CB8AC3E}">
        <p14:creationId xmlns:p14="http://schemas.microsoft.com/office/powerpoint/2010/main" val="170784187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6" r:id="rId3"/>
    <p:sldLayoutId id="2147483668" r:id="rId4"/>
    <p:sldLayoutId id="2147483669" r:id="rId5"/>
    <p:sldLayoutId id="2147483674" r:id="rId6"/>
    <p:sldLayoutId id="2147483671" r:id="rId7"/>
    <p:sldLayoutId id="2147483673" r:id="rId8"/>
    <p:sldLayoutId id="2147483672" r:id="rId9"/>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688003"/>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457200" rtl="0" eaLnBrk="1" latinLnBrk="0" hangingPunct="1">
        <a:spcBef>
          <a:spcPct val="0"/>
        </a:spcBef>
        <a:buNone/>
        <a:defRPr sz="5500" kern="1200" baseline="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hyperlink" Target="https://www.anthem.com/wps/portal/ca/provider?content_path=provider/f1/s0/t0/pw_e169344.htm&amp;label=ICD-10%20Updates" TargetMode="Externa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hyperlink" Target="https://www.aetna.com/health-care-professionals/icd-10-5010-npi-information/icd-10-faqs.html" TargetMode="Externa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hyperlink" Target="http://www.bmchp.org/providers/claims/icd-10-info" TargetMode="Externa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hyperlink" Target="http://www.bmchp.org/~/media/dbb72153afc64bb28ccf35a561ffa922.pdf?" TargetMode="Externa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hyperlink" Target="https://provider.bluecrossma.com/ProviderHome/portal/home/office-resources/billing-and-reimbursement/icd-10/" TargetMode="Externa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hyperlink" Target="http://www.fchp.org/providers/announcements/ICD-10.aspx" TargetMode="Externa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hyperlink" Target="https://www.nhp.org/provider/Documents/NHPICD-10ReadinessFAQs.pdf" TargetMode="Externa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hyperlink" Target="https://www.unitedhealthcareonline.com/b2c/CmaAction.do?channelId=6fa2600ae29fb210VgnVCM1000002f10b10a____" TargetMode="Externa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hyperlink" Target="https://www.humana.com/provider/medical-providers/education/claims/icd-10/" TargetMode="Externa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hyperlink" Target="http://www.cigna.com/medicare/healthcare-professionals/icd-10" TargetMode="Externa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hyperlink" Target="http://www.mass.gov/eohhs/gov/newsroom/masshealth/providers/icd10-implementation.html" TargetMode="Externa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hyperlink" Target="mailto:BoyntonHMS@gmail.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hyperlink" Target="http://www.aapc.com/ICD-10/icd-10.aspx" TargetMode="Externa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algn="r"/>
            <a:r>
              <a:rPr lang="en-US" sz="2200" b="1" dirty="0" smtClean="0">
                <a:solidFill>
                  <a:schemeClr val="tx1"/>
                </a:solidFill>
              </a:rPr>
              <a:t>Angela Boynton</a:t>
            </a:r>
            <a:endParaRPr lang="en-US" sz="2200" b="1" dirty="0">
              <a:solidFill>
                <a:schemeClr val="tx1"/>
              </a:solidFill>
            </a:endParaRPr>
          </a:p>
          <a:p>
            <a:pPr algn="r"/>
            <a:r>
              <a:rPr lang="en-US" sz="2200" dirty="0">
                <a:solidFill>
                  <a:schemeClr val="tx1"/>
                </a:solidFill>
              </a:rPr>
              <a:t>BS, RHIT, CPCO, CCS, CPC, CCS-P, COC, CPC-P, CPC-I</a:t>
            </a:r>
          </a:p>
          <a:p>
            <a:endParaRPr lang="en-US" sz="2200" dirty="0"/>
          </a:p>
        </p:txBody>
      </p:sp>
      <p:sp>
        <p:nvSpPr>
          <p:cNvPr id="3" name="Title 2"/>
          <p:cNvSpPr>
            <a:spLocks noGrp="1"/>
          </p:cNvSpPr>
          <p:nvPr>
            <p:ph type="title"/>
          </p:nvPr>
        </p:nvSpPr>
        <p:spPr/>
        <p:txBody>
          <a:bodyPr>
            <a:normAutofit fontScale="90000"/>
          </a:bodyPr>
          <a:lstStyle/>
          <a:p>
            <a:r>
              <a:rPr lang="en-US" b="1" dirty="0" smtClean="0"/>
              <a:t>ICD-10 – Beyond Implementation</a:t>
            </a:r>
            <a:br>
              <a:rPr lang="en-US" b="1" dirty="0" smtClean="0"/>
            </a:br>
            <a:r>
              <a:rPr lang="en-US" sz="3100" i="1" dirty="0" smtClean="0"/>
              <a:t>The </a:t>
            </a:r>
            <a:r>
              <a:rPr lang="en-US" sz="3100" i="1" dirty="0" smtClean="0"/>
              <a:t>Last Push for ICD-10: </a:t>
            </a:r>
            <a:br>
              <a:rPr lang="en-US" sz="3100" i="1" dirty="0" smtClean="0"/>
            </a:br>
            <a:r>
              <a:rPr lang="en-US" sz="3100" i="1" dirty="0" smtClean="0"/>
              <a:t>October 1 and Beyond </a:t>
            </a:r>
            <a:endParaRPr lang="en-US" sz="3100" i="1" dirty="0"/>
          </a:p>
        </p:txBody>
      </p:sp>
      <p:sp>
        <p:nvSpPr>
          <p:cNvPr id="4" name="Date Placeholder 3"/>
          <p:cNvSpPr>
            <a:spLocks noGrp="1"/>
          </p:cNvSpPr>
          <p:nvPr>
            <p:ph type="dt" sz="half" idx="2"/>
          </p:nvPr>
        </p:nvSpPr>
        <p:spPr/>
        <p:txBody>
          <a:bodyPr/>
          <a:lstStyle/>
          <a:p>
            <a:pPr algn="ctr"/>
            <a:r>
              <a:rPr lang="en-US" dirty="0" smtClean="0"/>
              <a:t>September 9, 2015 </a:t>
            </a:r>
            <a:endParaRPr lang="en-US" dirty="0"/>
          </a:p>
        </p:txBody>
      </p:sp>
    </p:spTree>
    <p:extLst>
      <p:ext uri="{BB962C8B-B14F-4D97-AF65-F5344CB8AC3E}">
        <p14:creationId xmlns:p14="http://schemas.microsoft.com/office/powerpoint/2010/main" val="4559058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695" y="0"/>
            <a:ext cx="8229600" cy="1143000"/>
          </a:xfrm>
        </p:spPr>
        <p:txBody>
          <a:bodyPr>
            <a:normAutofit/>
          </a:bodyPr>
          <a:lstStyle/>
          <a:p>
            <a:r>
              <a:rPr lang="en-US" sz="3000" b="1" dirty="0" smtClean="0">
                <a:solidFill>
                  <a:schemeClr val="tx1"/>
                </a:solidFill>
              </a:rPr>
              <a:t>Evolution of Healthcare</a:t>
            </a:r>
            <a:endParaRPr lang="en-US" sz="3000" b="1" dirty="0">
              <a:solidFill>
                <a:schemeClr val="tx1"/>
              </a:solidFill>
            </a:endParaRPr>
          </a:p>
        </p:txBody>
      </p:sp>
      <p:sp>
        <p:nvSpPr>
          <p:cNvPr id="3" name="Content Placeholder 2"/>
          <p:cNvSpPr>
            <a:spLocks noGrp="1"/>
          </p:cNvSpPr>
          <p:nvPr>
            <p:ph idx="1"/>
          </p:nvPr>
        </p:nvSpPr>
        <p:spPr>
          <a:xfrm>
            <a:off x="325463" y="1179003"/>
            <a:ext cx="8586061" cy="3017520"/>
          </a:xfrm>
        </p:spPr>
        <p:txBody>
          <a:bodyPr>
            <a:noAutofit/>
          </a:bodyPr>
          <a:lstStyle/>
          <a:p>
            <a:pPr marL="0" indent="0">
              <a:buNone/>
            </a:pPr>
            <a:r>
              <a:rPr lang="en-US" sz="2000" dirty="0">
                <a:solidFill>
                  <a:schemeClr val="tx1"/>
                </a:solidFill>
              </a:rPr>
              <a:t>Healthcare providers face a growing number of documentation and coding challenges amidst changing environment</a:t>
            </a:r>
          </a:p>
          <a:p>
            <a:pPr lvl="1"/>
            <a:r>
              <a:rPr lang="en-US" sz="2000" dirty="0">
                <a:solidFill>
                  <a:schemeClr val="tx1"/>
                </a:solidFill>
              </a:rPr>
              <a:t>Declining reimbursement</a:t>
            </a:r>
          </a:p>
          <a:p>
            <a:pPr lvl="1"/>
            <a:r>
              <a:rPr lang="en-US" sz="2000" dirty="0">
                <a:solidFill>
                  <a:schemeClr val="tx1"/>
                </a:solidFill>
              </a:rPr>
              <a:t>Federal/state payment reforms and quality initiatives are impacting documentation and coding</a:t>
            </a:r>
          </a:p>
          <a:p>
            <a:pPr lvl="1"/>
            <a:r>
              <a:rPr lang="en-US" sz="2000" dirty="0">
                <a:solidFill>
                  <a:schemeClr val="tx1"/>
                </a:solidFill>
              </a:rPr>
              <a:t>Increasing demands for greater documentation specificity</a:t>
            </a:r>
          </a:p>
          <a:p>
            <a:pPr lvl="1"/>
            <a:r>
              <a:rPr lang="en-US" sz="2000" dirty="0">
                <a:solidFill>
                  <a:schemeClr val="tx1"/>
                </a:solidFill>
              </a:rPr>
              <a:t>Coder shortages</a:t>
            </a:r>
          </a:p>
          <a:p>
            <a:pPr lvl="1"/>
            <a:r>
              <a:rPr lang="en-US" sz="2000" dirty="0">
                <a:solidFill>
                  <a:schemeClr val="tx1"/>
                </a:solidFill>
              </a:rPr>
              <a:t>Recovery Audit Contractor (RAC) audits</a:t>
            </a:r>
          </a:p>
          <a:p>
            <a:pPr lvl="1"/>
            <a:r>
              <a:rPr lang="en-US" sz="2000" dirty="0">
                <a:solidFill>
                  <a:schemeClr val="tx1"/>
                </a:solidFill>
              </a:rPr>
              <a:t>Fraud and abuse investigations</a:t>
            </a:r>
          </a:p>
          <a:p>
            <a:pPr lvl="1"/>
            <a:r>
              <a:rPr lang="en-US" sz="2000" dirty="0">
                <a:solidFill>
                  <a:schemeClr val="tx1"/>
                </a:solidFill>
              </a:rPr>
              <a:t>ICD-10 transition</a:t>
            </a:r>
          </a:p>
          <a:p>
            <a:pPr lvl="2"/>
            <a:r>
              <a:rPr lang="en-US" sz="1600" dirty="0">
                <a:solidFill>
                  <a:schemeClr val="tx1"/>
                </a:solidFill>
              </a:rPr>
              <a:t>Decreased coder productivity</a:t>
            </a:r>
          </a:p>
          <a:p>
            <a:pPr lvl="2"/>
            <a:r>
              <a:rPr lang="en-US" sz="1600" dirty="0">
                <a:solidFill>
                  <a:schemeClr val="tx1"/>
                </a:solidFill>
              </a:rPr>
              <a:t>Claims denials/rejections</a:t>
            </a:r>
          </a:p>
        </p:txBody>
      </p:sp>
    </p:spTree>
    <p:extLst>
      <p:ext uri="{BB962C8B-B14F-4D97-AF65-F5344CB8AC3E}">
        <p14:creationId xmlns:p14="http://schemas.microsoft.com/office/powerpoint/2010/main" val="12710203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699" y="0"/>
            <a:ext cx="8229600" cy="1143000"/>
          </a:xfrm>
        </p:spPr>
        <p:txBody>
          <a:bodyPr>
            <a:normAutofit/>
          </a:bodyPr>
          <a:lstStyle/>
          <a:p>
            <a:r>
              <a:rPr lang="en-US" sz="3000" b="1" dirty="0" smtClean="0">
                <a:solidFill>
                  <a:schemeClr val="tx1"/>
                </a:solidFill>
              </a:rPr>
              <a:t>Where Does ICD-10 Fit?</a:t>
            </a:r>
            <a:endParaRPr lang="en-US" sz="3000" b="1" dirty="0">
              <a:solidFill>
                <a:schemeClr val="tx1"/>
              </a:solidFill>
            </a:endParaRPr>
          </a:p>
        </p:txBody>
      </p:sp>
      <p:sp>
        <p:nvSpPr>
          <p:cNvPr id="3" name="Content Placeholder 2"/>
          <p:cNvSpPr>
            <a:spLocks noGrp="1"/>
          </p:cNvSpPr>
          <p:nvPr>
            <p:ph idx="1"/>
          </p:nvPr>
        </p:nvSpPr>
        <p:spPr>
          <a:xfrm>
            <a:off x="472698" y="1491713"/>
            <a:ext cx="8229600" cy="4167839"/>
          </a:xfrm>
        </p:spPr>
        <p:txBody>
          <a:bodyPr>
            <a:noAutofit/>
          </a:bodyPr>
          <a:lstStyle/>
          <a:p>
            <a:pPr>
              <a:buFont typeface="Arial" panose="020B0604020202020204" pitchFamily="34" charset="0"/>
              <a:buChar char="•"/>
            </a:pPr>
            <a:r>
              <a:rPr lang="en-US" sz="2000" dirty="0">
                <a:solidFill>
                  <a:schemeClr val="tx1"/>
                </a:solidFill>
              </a:rPr>
              <a:t>Common reliance on complete and accurate data and clinical documentation Meaningful Use </a:t>
            </a:r>
          </a:p>
          <a:p>
            <a:pPr lvl="1">
              <a:buFont typeface="Arial" panose="020B0604020202020204" pitchFamily="34" charset="0"/>
              <a:buChar char="•"/>
            </a:pPr>
            <a:r>
              <a:rPr lang="en-US" sz="1600" dirty="0">
                <a:solidFill>
                  <a:schemeClr val="tx1"/>
                </a:solidFill>
              </a:rPr>
              <a:t>Quality reporting </a:t>
            </a:r>
          </a:p>
          <a:p>
            <a:pPr lvl="1">
              <a:buFont typeface="Arial" panose="020B0604020202020204" pitchFamily="34" charset="0"/>
              <a:buChar char="•"/>
            </a:pPr>
            <a:r>
              <a:rPr lang="en-US" sz="1600" dirty="0">
                <a:solidFill>
                  <a:schemeClr val="tx1"/>
                </a:solidFill>
              </a:rPr>
              <a:t>Value-based purchasing </a:t>
            </a:r>
          </a:p>
          <a:p>
            <a:pPr lvl="1">
              <a:buFont typeface="Arial" panose="020B0604020202020204" pitchFamily="34" charset="0"/>
              <a:buChar char="•"/>
            </a:pPr>
            <a:r>
              <a:rPr lang="en-US" sz="1600" dirty="0">
                <a:solidFill>
                  <a:schemeClr val="tx1"/>
                </a:solidFill>
              </a:rPr>
              <a:t>Hospital-acquired conditions </a:t>
            </a:r>
          </a:p>
          <a:p>
            <a:pPr lvl="1">
              <a:buFont typeface="Arial" panose="020B0604020202020204" pitchFamily="34" charset="0"/>
              <a:buChar char="•"/>
            </a:pPr>
            <a:r>
              <a:rPr lang="en-US" sz="1600" dirty="0">
                <a:solidFill>
                  <a:schemeClr val="tx1"/>
                </a:solidFill>
              </a:rPr>
              <a:t>Payment reform </a:t>
            </a:r>
          </a:p>
          <a:p>
            <a:pPr lvl="1">
              <a:buFont typeface="Arial" panose="020B0604020202020204" pitchFamily="34" charset="0"/>
              <a:buChar char="•"/>
            </a:pPr>
            <a:r>
              <a:rPr lang="en-US" sz="1600" dirty="0">
                <a:solidFill>
                  <a:schemeClr val="tx1"/>
                </a:solidFill>
              </a:rPr>
              <a:t>Fraud prevention and detection </a:t>
            </a:r>
          </a:p>
          <a:p>
            <a:pPr lvl="1">
              <a:buFont typeface="Arial" panose="020B0604020202020204" pitchFamily="34" charset="0"/>
              <a:buChar char="•"/>
            </a:pPr>
            <a:r>
              <a:rPr lang="en-US" sz="1600" dirty="0">
                <a:solidFill>
                  <a:schemeClr val="tx1"/>
                </a:solidFill>
              </a:rPr>
              <a:t>Research </a:t>
            </a:r>
            <a:endParaRPr lang="en-US" sz="1600" dirty="0" smtClean="0">
              <a:solidFill>
                <a:schemeClr val="tx1"/>
              </a:solidFill>
            </a:endParaRPr>
          </a:p>
          <a:p>
            <a:pPr marL="457200" lvl="1" indent="0">
              <a:buNone/>
            </a:pPr>
            <a:endParaRPr lang="en-US" sz="1600" dirty="0">
              <a:solidFill>
                <a:schemeClr val="tx1"/>
              </a:solidFill>
            </a:endParaRPr>
          </a:p>
          <a:p>
            <a:pPr>
              <a:buFont typeface="Arial" panose="020B0604020202020204" pitchFamily="34" charset="0"/>
              <a:buChar char="•"/>
            </a:pPr>
            <a:r>
              <a:rPr lang="en-US" sz="2000" dirty="0">
                <a:solidFill>
                  <a:schemeClr val="tx1"/>
                </a:solidFill>
              </a:rPr>
              <a:t>ICD-10 will improve quality of data necessary to achieve other healthcare initiatives </a:t>
            </a:r>
          </a:p>
          <a:p>
            <a:pPr>
              <a:buFont typeface="Arial" panose="020B0604020202020204" pitchFamily="34" charset="0"/>
              <a:buChar char="•"/>
            </a:pPr>
            <a:endParaRPr lang="en-US" sz="2000" dirty="0">
              <a:solidFill>
                <a:schemeClr val="tx1"/>
              </a:solidFill>
            </a:endParaRPr>
          </a:p>
        </p:txBody>
      </p:sp>
    </p:spTree>
    <p:extLst>
      <p:ext uri="{BB962C8B-B14F-4D97-AF65-F5344CB8AC3E}">
        <p14:creationId xmlns:p14="http://schemas.microsoft.com/office/powerpoint/2010/main" val="5722132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000" b="1" dirty="0" smtClean="0">
                <a:solidFill>
                  <a:schemeClr val="tx1"/>
                </a:solidFill>
              </a:rPr>
              <a:t>ICD-10 Poll</a:t>
            </a:r>
            <a:endParaRPr lang="en-US" sz="3000" b="1" dirty="0">
              <a:solidFill>
                <a:schemeClr val="tx1"/>
              </a:solidFill>
            </a:endParaRPr>
          </a:p>
        </p:txBody>
      </p:sp>
      <p:sp>
        <p:nvSpPr>
          <p:cNvPr id="3" name="Content Placeholder 2"/>
          <p:cNvSpPr>
            <a:spLocks noGrp="1"/>
          </p:cNvSpPr>
          <p:nvPr>
            <p:ph idx="1"/>
          </p:nvPr>
        </p:nvSpPr>
        <p:spPr>
          <a:xfrm>
            <a:off x="649343" y="1513131"/>
            <a:ext cx="8041804" cy="3017520"/>
          </a:xfrm>
        </p:spPr>
        <p:txBody>
          <a:bodyPr>
            <a:normAutofit/>
          </a:bodyPr>
          <a:lstStyle/>
          <a:p>
            <a:pPr marL="0" indent="0">
              <a:buNone/>
            </a:pPr>
            <a:r>
              <a:rPr lang="en-US" sz="2000" b="1" dirty="0" smtClean="0"/>
              <a:t>How ready is your practice for ICD-10?</a:t>
            </a:r>
          </a:p>
          <a:p>
            <a:pPr marL="342900" lvl="1" indent="0">
              <a:buNone/>
            </a:pPr>
            <a:r>
              <a:rPr lang="en-US" sz="1600" dirty="0" smtClean="0">
                <a:solidFill>
                  <a:schemeClr val="tx1"/>
                </a:solidFill>
              </a:rPr>
              <a:t>A.) 100% - Bring it On!</a:t>
            </a:r>
          </a:p>
          <a:p>
            <a:pPr marL="342900" lvl="1" indent="0">
              <a:buNone/>
            </a:pPr>
            <a:r>
              <a:rPr lang="en-US" sz="1600" dirty="0" smtClean="0"/>
              <a:t>B.) 75-100% - We still have some last minute work to do</a:t>
            </a:r>
          </a:p>
          <a:p>
            <a:pPr marL="342900" lvl="1" indent="0">
              <a:buNone/>
            </a:pPr>
            <a:r>
              <a:rPr lang="en-US" sz="1600" dirty="0" smtClean="0">
                <a:solidFill>
                  <a:schemeClr val="tx1"/>
                </a:solidFill>
              </a:rPr>
              <a:t>C.) 50-75% - We are working on it</a:t>
            </a:r>
          </a:p>
          <a:p>
            <a:pPr marL="342900" lvl="1" indent="0">
              <a:buNone/>
            </a:pPr>
            <a:r>
              <a:rPr lang="en-US" sz="1600" dirty="0" smtClean="0"/>
              <a:t>D.) Less than 50% - We may not be ready for October 1, 2015</a:t>
            </a:r>
            <a:endParaRPr lang="en-US" sz="1600" dirty="0">
              <a:solidFill>
                <a:schemeClr val="tx1"/>
              </a:solidFill>
            </a:endParaRPr>
          </a:p>
        </p:txBody>
      </p:sp>
    </p:spTree>
    <p:extLst>
      <p:ext uri="{BB962C8B-B14F-4D97-AF65-F5344CB8AC3E}">
        <p14:creationId xmlns:p14="http://schemas.microsoft.com/office/powerpoint/2010/main" val="21163469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000" b="1" dirty="0" smtClean="0">
                <a:solidFill>
                  <a:schemeClr val="tx1"/>
                </a:solidFill>
              </a:rPr>
              <a:t>The Road to ICD-10…</a:t>
            </a:r>
            <a:endParaRPr lang="en-US" sz="3000" b="1" dirty="0">
              <a:solidFill>
                <a:schemeClr val="tx1"/>
              </a:solidFill>
            </a:endParaRPr>
          </a:p>
        </p:txBody>
      </p:sp>
      <p:sp>
        <p:nvSpPr>
          <p:cNvPr id="3" name="Content Placeholder 2"/>
          <p:cNvSpPr>
            <a:spLocks noGrp="1"/>
          </p:cNvSpPr>
          <p:nvPr>
            <p:ph idx="1"/>
          </p:nvPr>
        </p:nvSpPr>
        <p:spPr>
          <a:xfrm>
            <a:off x="503695" y="1057761"/>
            <a:ext cx="8229600" cy="4167839"/>
          </a:xfrm>
        </p:spPr>
        <p:txBody>
          <a:bodyPr>
            <a:noAutofit/>
          </a:bodyPr>
          <a:lstStyle/>
          <a:p>
            <a:pPr marL="0" indent="0">
              <a:buNone/>
            </a:pPr>
            <a:r>
              <a:rPr lang="en-US" sz="2000" dirty="0">
                <a:solidFill>
                  <a:schemeClr val="tx1"/>
                </a:solidFill>
              </a:rPr>
              <a:t>…is paved with documentation focus areas</a:t>
            </a:r>
          </a:p>
          <a:p>
            <a:pPr lvl="1">
              <a:lnSpc>
                <a:spcPct val="120000"/>
              </a:lnSpc>
            </a:pPr>
            <a:r>
              <a:rPr lang="en-US" sz="2000" dirty="0">
                <a:solidFill>
                  <a:schemeClr val="tx1"/>
                </a:solidFill>
              </a:rPr>
              <a:t>Specificity </a:t>
            </a:r>
          </a:p>
          <a:p>
            <a:pPr lvl="1">
              <a:lnSpc>
                <a:spcPct val="120000"/>
              </a:lnSpc>
            </a:pPr>
            <a:r>
              <a:rPr lang="en-US" sz="2000" dirty="0">
                <a:solidFill>
                  <a:schemeClr val="tx1"/>
                </a:solidFill>
              </a:rPr>
              <a:t>Granularity</a:t>
            </a:r>
          </a:p>
          <a:p>
            <a:pPr lvl="2">
              <a:lnSpc>
                <a:spcPct val="120000"/>
              </a:lnSpc>
            </a:pPr>
            <a:r>
              <a:rPr lang="en-US" sz="1600" dirty="0">
                <a:solidFill>
                  <a:schemeClr val="tx1"/>
                </a:solidFill>
              </a:rPr>
              <a:t>Disease type </a:t>
            </a:r>
          </a:p>
          <a:p>
            <a:pPr lvl="2">
              <a:lnSpc>
                <a:spcPct val="120000"/>
              </a:lnSpc>
            </a:pPr>
            <a:r>
              <a:rPr lang="en-US" sz="1600" dirty="0">
                <a:solidFill>
                  <a:schemeClr val="tx1"/>
                </a:solidFill>
              </a:rPr>
              <a:t>Disease acuity </a:t>
            </a:r>
          </a:p>
          <a:p>
            <a:pPr lvl="2">
              <a:lnSpc>
                <a:spcPct val="120000"/>
              </a:lnSpc>
            </a:pPr>
            <a:r>
              <a:rPr lang="en-US" sz="1600" dirty="0">
                <a:solidFill>
                  <a:schemeClr val="tx1"/>
                </a:solidFill>
              </a:rPr>
              <a:t>Disease stage </a:t>
            </a:r>
          </a:p>
          <a:p>
            <a:pPr lvl="2">
              <a:lnSpc>
                <a:spcPct val="120000"/>
              </a:lnSpc>
            </a:pPr>
            <a:r>
              <a:rPr lang="en-US" sz="1600" dirty="0">
                <a:solidFill>
                  <a:schemeClr val="tx1"/>
                </a:solidFill>
              </a:rPr>
              <a:t>Site specificity </a:t>
            </a:r>
          </a:p>
          <a:p>
            <a:pPr lvl="2">
              <a:lnSpc>
                <a:spcPct val="120000"/>
              </a:lnSpc>
            </a:pPr>
            <a:r>
              <a:rPr lang="en-US" sz="1600" dirty="0">
                <a:solidFill>
                  <a:schemeClr val="tx1"/>
                </a:solidFill>
              </a:rPr>
              <a:t>Laterality </a:t>
            </a:r>
          </a:p>
          <a:p>
            <a:pPr lvl="2">
              <a:lnSpc>
                <a:spcPct val="120000"/>
              </a:lnSpc>
            </a:pPr>
            <a:r>
              <a:rPr lang="en-US" sz="1600" dirty="0">
                <a:solidFill>
                  <a:schemeClr val="tx1"/>
                </a:solidFill>
              </a:rPr>
              <a:t>Missing combination code detail </a:t>
            </a:r>
          </a:p>
          <a:p>
            <a:pPr lvl="2">
              <a:lnSpc>
                <a:spcPct val="120000"/>
              </a:lnSpc>
            </a:pPr>
            <a:r>
              <a:rPr lang="en-US" sz="1600" dirty="0">
                <a:solidFill>
                  <a:schemeClr val="tx1"/>
                </a:solidFill>
              </a:rPr>
              <a:t>Changes in timeframes associated with familiar codes </a:t>
            </a:r>
          </a:p>
        </p:txBody>
      </p:sp>
    </p:spTree>
    <p:extLst>
      <p:ext uri="{BB962C8B-B14F-4D97-AF65-F5344CB8AC3E}">
        <p14:creationId xmlns:p14="http://schemas.microsoft.com/office/powerpoint/2010/main" val="7380430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000" b="1" dirty="0" smtClean="0">
                <a:solidFill>
                  <a:schemeClr val="tx1"/>
                </a:solidFill>
              </a:rPr>
              <a:t>ICD-10 Specificity </a:t>
            </a:r>
            <a:r>
              <a:rPr lang="en-US" sz="3000" b="1" dirty="0">
                <a:solidFill>
                  <a:schemeClr val="tx1"/>
                </a:solidFill>
              </a:rPr>
              <a:t>Examples </a:t>
            </a:r>
          </a:p>
        </p:txBody>
      </p:sp>
      <p:sp>
        <p:nvSpPr>
          <p:cNvPr id="3" name="Content Placeholder 2"/>
          <p:cNvSpPr>
            <a:spLocks noGrp="1"/>
          </p:cNvSpPr>
          <p:nvPr>
            <p:ph idx="1"/>
          </p:nvPr>
        </p:nvSpPr>
        <p:spPr>
          <a:xfrm>
            <a:off x="263470" y="1249963"/>
            <a:ext cx="8648055" cy="3165080"/>
          </a:xfrm>
        </p:spPr>
        <p:txBody>
          <a:bodyPr>
            <a:noAutofit/>
          </a:bodyPr>
          <a:lstStyle/>
          <a:p>
            <a:r>
              <a:rPr lang="en-US" sz="1800" b="1" dirty="0">
                <a:solidFill>
                  <a:schemeClr val="tx1"/>
                </a:solidFill>
              </a:rPr>
              <a:t>S31.140D </a:t>
            </a:r>
            <a:r>
              <a:rPr lang="en-US" sz="1800" dirty="0">
                <a:solidFill>
                  <a:schemeClr val="tx1"/>
                </a:solidFill>
              </a:rPr>
              <a:t>Puncture wound of abdominal wall with foreign body, right upper quadrant without penetration into peritoneal cavity, subsequent encounter </a:t>
            </a:r>
            <a:endParaRPr lang="en-US" sz="1800" dirty="0" smtClean="0">
              <a:solidFill>
                <a:schemeClr val="tx1"/>
              </a:solidFill>
            </a:endParaRPr>
          </a:p>
          <a:p>
            <a:endParaRPr lang="en-US" sz="1800" dirty="0">
              <a:solidFill>
                <a:schemeClr val="tx1"/>
              </a:solidFill>
            </a:endParaRPr>
          </a:p>
          <a:p>
            <a:r>
              <a:rPr lang="en-US" sz="1800" b="1" dirty="0">
                <a:solidFill>
                  <a:schemeClr val="tx1"/>
                </a:solidFill>
              </a:rPr>
              <a:t>T82.6xxA </a:t>
            </a:r>
            <a:r>
              <a:rPr lang="en-US" sz="1800" dirty="0">
                <a:solidFill>
                  <a:schemeClr val="tx1"/>
                </a:solidFill>
              </a:rPr>
              <a:t>Infection and inflammatory reaction due to cardiac valve prosthesis, initial encounter </a:t>
            </a:r>
            <a:endParaRPr lang="en-US" sz="1800" dirty="0" smtClean="0">
              <a:solidFill>
                <a:schemeClr val="tx1"/>
              </a:solidFill>
            </a:endParaRPr>
          </a:p>
          <a:p>
            <a:endParaRPr lang="en-US" sz="1800" dirty="0">
              <a:solidFill>
                <a:schemeClr val="tx1"/>
              </a:solidFill>
            </a:endParaRPr>
          </a:p>
          <a:p>
            <a:r>
              <a:rPr lang="en-US" sz="1800" b="1" dirty="0">
                <a:solidFill>
                  <a:schemeClr val="tx1"/>
                </a:solidFill>
              </a:rPr>
              <a:t>Z89.411 </a:t>
            </a:r>
            <a:r>
              <a:rPr lang="en-US" sz="1800" dirty="0">
                <a:solidFill>
                  <a:schemeClr val="tx1"/>
                </a:solidFill>
              </a:rPr>
              <a:t>Acquired absence of great right toe </a:t>
            </a:r>
            <a:endParaRPr lang="en-US" sz="1800" dirty="0" smtClean="0">
              <a:solidFill>
                <a:schemeClr val="tx1"/>
              </a:solidFill>
            </a:endParaRPr>
          </a:p>
          <a:p>
            <a:endParaRPr lang="en-US" sz="1800" dirty="0">
              <a:solidFill>
                <a:schemeClr val="tx1"/>
              </a:solidFill>
            </a:endParaRPr>
          </a:p>
          <a:p>
            <a:r>
              <a:rPr lang="en-US" sz="1800" b="1" dirty="0">
                <a:solidFill>
                  <a:schemeClr val="tx1"/>
                </a:solidFill>
              </a:rPr>
              <a:t>Z57.0 </a:t>
            </a:r>
            <a:r>
              <a:rPr lang="en-US" sz="1800" dirty="0">
                <a:solidFill>
                  <a:schemeClr val="tx1"/>
                </a:solidFill>
              </a:rPr>
              <a:t>Occupational exposure to noise </a:t>
            </a:r>
            <a:endParaRPr lang="en-US" sz="1800" dirty="0" smtClean="0">
              <a:solidFill>
                <a:schemeClr val="tx1"/>
              </a:solidFill>
            </a:endParaRPr>
          </a:p>
          <a:p>
            <a:endParaRPr lang="en-US" sz="1800" dirty="0">
              <a:solidFill>
                <a:schemeClr val="tx1"/>
              </a:solidFill>
            </a:endParaRPr>
          </a:p>
          <a:p>
            <a:r>
              <a:rPr lang="en-US" sz="1800" b="1" dirty="0">
                <a:solidFill>
                  <a:schemeClr val="tx1"/>
                </a:solidFill>
              </a:rPr>
              <a:t>Z63.71 </a:t>
            </a:r>
            <a:r>
              <a:rPr lang="en-US" sz="1800" dirty="0">
                <a:solidFill>
                  <a:schemeClr val="tx1"/>
                </a:solidFill>
              </a:rPr>
              <a:t>Stress on family due to return of family member from military deployment </a:t>
            </a:r>
            <a:endParaRPr lang="en-US" sz="1800" dirty="0" smtClean="0">
              <a:solidFill>
                <a:schemeClr val="tx1"/>
              </a:solidFill>
            </a:endParaRPr>
          </a:p>
          <a:p>
            <a:endParaRPr lang="en-US" sz="1800" dirty="0">
              <a:solidFill>
                <a:schemeClr val="tx1"/>
              </a:solidFill>
            </a:endParaRPr>
          </a:p>
          <a:p>
            <a:r>
              <a:rPr lang="en-US" sz="1800" b="1" dirty="0">
                <a:solidFill>
                  <a:schemeClr val="tx1"/>
                </a:solidFill>
              </a:rPr>
              <a:t>Y38.811A </a:t>
            </a:r>
            <a:r>
              <a:rPr lang="en-US" sz="1800" dirty="0">
                <a:solidFill>
                  <a:schemeClr val="tx1"/>
                </a:solidFill>
              </a:rPr>
              <a:t>Terrorism involving suicide bomber, public safety official injured, initial encounter </a:t>
            </a:r>
          </a:p>
        </p:txBody>
      </p:sp>
    </p:spTree>
    <p:extLst>
      <p:ext uri="{BB962C8B-B14F-4D97-AF65-F5344CB8AC3E}">
        <p14:creationId xmlns:p14="http://schemas.microsoft.com/office/powerpoint/2010/main" val="41229451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203" y="0"/>
            <a:ext cx="8229600" cy="1143000"/>
          </a:xfrm>
        </p:spPr>
        <p:txBody>
          <a:bodyPr>
            <a:normAutofit/>
          </a:bodyPr>
          <a:lstStyle/>
          <a:p>
            <a:r>
              <a:rPr lang="en-US" sz="3000" b="1" dirty="0" smtClean="0">
                <a:solidFill>
                  <a:schemeClr val="tx1"/>
                </a:solidFill>
              </a:rPr>
              <a:t>Other Issues…</a:t>
            </a:r>
            <a:endParaRPr lang="en-US" sz="3000" b="1" dirty="0">
              <a:solidFill>
                <a:schemeClr val="tx1"/>
              </a:solidFill>
            </a:endParaRPr>
          </a:p>
        </p:txBody>
      </p:sp>
      <p:sp>
        <p:nvSpPr>
          <p:cNvPr id="3" name="Content Placeholder 2"/>
          <p:cNvSpPr>
            <a:spLocks noGrp="1"/>
          </p:cNvSpPr>
          <p:nvPr>
            <p:ph idx="1"/>
          </p:nvPr>
        </p:nvSpPr>
        <p:spPr>
          <a:xfrm>
            <a:off x="891977" y="1338900"/>
            <a:ext cx="6172200" cy="3394472"/>
          </a:xfrm>
        </p:spPr>
        <p:txBody>
          <a:bodyPr>
            <a:normAutofit/>
          </a:bodyPr>
          <a:lstStyle/>
          <a:p>
            <a:pPr>
              <a:buFont typeface="Arial" panose="020B0604020202020204" pitchFamily="34" charset="0"/>
              <a:buChar char="•"/>
            </a:pPr>
            <a:r>
              <a:rPr lang="en-US" sz="2000" dirty="0">
                <a:solidFill>
                  <a:schemeClr val="tx1"/>
                </a:solidFill>
              </a:rPr>
              <a:t>Vendor Survey</a:t>
            </a:r>
          </a:p>
          <a:p>
            <a:pPr>
              <a:buFont typeface="Arial" panose="020B0604020202020204" pitchFamily="34" charset="0"/>
              <a:buChar char="•"/>
            </a:pPr>
            <a:r>
              <a:rPr lang="en-US" sz="2000" dirty="0">
                <a:solidFill>
                  <a:schemeClr val="tx1"/>
                </a:solidFill>
              </a:rPr>
              <a:t>Physician Documentation</a:t>
            </a:r>
          </a:p>
          <a:p>
            <a:pPr>
              <a:buFont typeface="Arial" panose="020B0604020202020204" pitchFamily="34" charset="0"/>
              <a:buChar char="•"/>
            </a:pPr>
            <a:r>
              <a:rPr lang="en-US" sz="2000" dirty="0">
                <a:solidFill>
                  <a:schemeClr val="tx1"/>
                </a:solidFill>
              </a:rPr>
              <a:t>Revenue Cycle/Operations</a:t>
            </a:r>
          </a:p>
          <a:p>
            <a:pPr>
              <a:buFont typeface="Arial" panose="020B0604020202020204" pitchFamily="34" charset="0"/>
              <a:buChar char="•"/>
            </a:pPr>
            <a:r>
              <a:rPr lang="en-US" sz="2000" dirty="0">
                <a:solidFill>
                  <a:schemeClr val="tx1"/>
                </a:solidFill>
              </a:rPr>
              <a:t>Payer Readiness</a:t>
            </a:r>
          </a:p>
          <a:p>
            <a:pPr>
              <a:buFont typeface="Arial" panose="020B0604020202020204" pitchFamily="34" charset="0"/>
              <a:buChar char="•"/>
            </a:pPr>
            <a:r>
              <a:rPr lang="en-US" sz="2000" dirty="0">
                <a:solidFill>
                  <a:schemeClr val="tx1"/>
                </a:solidFill>
              </a:rPr>
              <a:t>Denials</a:t>
            </a:r>
          </a:p>
          <a:p>
            <a:pPr>
              <a:buFont typeface="Arial" panose="020B0604020202020204" pitchFamily="34" charset="0"/>
              <a:buChar char="•"/>
            </a:pPr>
            <a:r>
              <a:rPr lang="en-US" sz="2000" dirty="0">
                <a:solidFill>
                  <a:schemeClr val="tx1"/>
                </a:solidFill>
              </a:rPr>
              <a:t>Appeals Strategy</a:t>
            </a:r>
          </a:p>
          <a:p>
            <a:pPr marL="0" indent="0">
              <a:buNone/>
            </a:pPr>
            <a:endParaRPr lang="en-US" sz="2000" dirty="0">
              <a:solidFill>
                <a:schemeClr val="tx1"/>
              </a:solidFill>
            </a:endParaRPr>
          </a:p>
        </p:txBody>
      </p:sp>
    </p:spTree>
    <p:extLst>
      <p:ext uri="{BB962C8B-B14F-4D97-AF65-F5344CB8AC3E}">
        <p14:creationId xmlns:p14="http://schemas.microsoft.com/office/powerpoint/2010/main" val="11655773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smtClean="0"/>
              <a:t>ICD-10 Poll</a:t>
            </a:r>
            <a:endParaRPr lang="en-US" sz="3000" b="1" dirty="0"/>
          </a:p>
        </p:txBody>
      </p:sp>
      <p:sp>
        <p:nvSpPr>
          <p:cNvPr id="3" name="Content Placeholder 2"/>
          <p:cNvSpPr>
            <a:spLocks noGrp="1"/>
          </p:cNvSpPr>
          <p:nvPr>
            <p:ph idx="1"/>
          </p:nvPr>
        </p:nvSpPr>
        <p:spPr>
          <a:xfrm>
            <a:off x="697423" y="1429719"/>
            <a:ext cx="7702658" cy="4167839"/>
          </a:xfrm>
        </p:spPr>
        <p:txBody>
          <a:bodyPr>
            <a:normAutofit/>
          </a:bodyPr>
          <a:lstStyle/>
          <a:p>
            <a:pPr marL="0" indent="0">
              <a:buNone/>
            </a:pPr>
            <a:r>
              <a:rPr lang="en-US" sz="2000" dirty="0" smtClean="0"/>
              <a:t>How many have surveyed vendors &amp; payers to gauge their overall readiness for ICD-0?</a:t>
            </a:r>
            <a:endParaRPr lang="en-US" sz="2000" dirty="0"/>
          </a:p>
          <a:p>
            <a:pPr marL="342900" lvl="1" indent="0">
              <a:buNone/>
            </a:pPr>
            <a:r>
              <a:rPr lang="en-US" sz="1600" dirty="0" smtClean="0"/>
              <a:t>A.) We’ve surveyed vendors</a:t>
            </a:r>
          </a:p>
          <a:p>
            <a:pPr marL="342900" lvl="1" indent="0">
              <a:buNone/>
            </a:pPr>
            <a:r>
              <a:rPr lang="en-US" sz="1600" dirty="0" smtClean="0"/>
              <a:t>B.) We’ve surveyed payers</a:t>
            </a:r>
          </a:p>
          <a:p>
            <a:pPr marL="342900" lvl="1" indent="0">
              <a:buNone/>
            </a:pPr>
            <a:r>
              <a:rPr lang="en-US" sz="1600" dirty="0" smtClean="0"/>
              <a:t>C.) We’ve surveyed both</a:t>
            </a:r>
          </a:p>
          <a:p>
            <a:pPr marL="342900" lvl="1" indent="0">
              <a:buNone/>
            </a:pPr>
            <a:r>
              <a:rPr lang="en-US" sz="1600" dirty="0" smtClean="0"/>
              <a:t>D.) We’ve not had time to reach out to either</a:t>
            </a:r>
          </a:p>
        </p:txBody>
      </p:sp>
    </p:spTree>
    <p:extLst>
      <p:ext uri="{BB962C8B-B14F-4D97-AF65-F5344CB8AC3E}">
        <p14:creationId xmlns:p14="http://schemas.microsoft.com/office/powerpoint/2010/main" val="18054684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Title 1"/>
          <p:cNvSpPr>
            <a:spLocks noGrp="1"/>
          </p:cNvSpPr>
          <p:nvPr>
            <p:ph type="title" idx="4294967295"/>
          </p:nvPr>
        </p:nvSpPr>
        <p:spPr>
          <a:xfrm>
            <a:off x="162975" y="152557"/>
            <a:ext cx="8001000" cy="596900"/>
          </a:xfrm>
        </p:spPr>
        <p:txBody>
          <a:bodyPr vert="horz" lIns="68580" tIns="34290" rIns="57546" bIns="34290" rtlCol="0" anchor="b">
            <a:noAutofit/>
          </a:bodyPr>
          <a:lstStyle/>
          <a:p>
            <a:r>
              <a:rPr lang="en-US" altLang="en-US" sz="3000" b="1" dirty="0">
                <a:solidFill>
                  <a:schemeClr val="tx1"/>
                </a:solidFill>
              </a:rPr>
              <a:t/>
            </a:r>
            <a:br>
              <a:rPr lang="en-US" altLang="en-US" sz="3000" b="1" dirty="0">
                <a:solidFill>
                  <a:schemeClr val="tx1"/>
                </a:solidFill>
              </a:rPr>
            </a:br>
            <a:r>
              <a:rPr lang="en-US" altLang="en-US" sz="3000" b="1" dirty="0">
                <a:solidFill>
                  <a:schemeClr val="tx1"/>
                </a:solidFill>
              </a:rPr>
              <a:t> ICD-10 Vendor </a:t>
            </a:r>
            <a:r>
              <a:rPr lang="en-US" altLang="en-US" sz="3000" b="1" dirty="0" smtClean="0">
                <a:solidFill>
                  <a:schemeClr val="tx1"/>
                </a:solidFill>
              </a:rPr>
              <a:t>Survey – It’s never too late!</a:t>
            </a:r>
            <a:endParaRPr lang="en-US" altLang="en-US" sz="3000" b="1" dirty="0">
              <a:solidFill>
                <a:schemeClr val="tx1"/>
              </a:solidFill>
            </a:endParaRPr>
          </a:p>
        </p:txBody>
      </p:sp>
      <p:sp>
        <p:nvSpPr>
          <p:cNvPr id="69637" name="Text Box 5"/>
          <p:cNvSpPr txBox="1">
            <a:spLocks noChangeArrowheads="1"/>
          </p:cNvSpPr>
          <p:nvPr/>
        </p:nvSpPr>
        <p:spPr bwMode="auto">
          <a:xfrm>
            <a:off x="2339578" y="1718073"/>
            <a:ext cx="140134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tx1"/>
                </a:solidFill>
                <a:latin typeface="Arial" panose="020B0604020202020204" pitchFamily="34" charset="0"/>
                <a:ea typeface="ＭＳ Ｐゴシック" pitchFamily="34" charset="-128"/>
              </a:defRPr>
            </a:lvl1pPr>
            <a:lvl2pPr marL="742950" indent="-285750" eaLnBrk="0" hangingPunct="0">
              <a:defRPr sz="1200">
                <a:solidFill>
                  <a:schemeClr val="tx1"/>
                </a:solidFill>
                <a:latin typeface="Arial" panose="020B0604020202020204" pitchFamily="34" charset="0"/>
                <a:ea typeface="ＭＳ Ｐゴシック" pitchFamily="34" charset="-128"/>
              </a:defRPr>
            </a:lvl2pPr>
            <a:lvl3pPr marL="1143000" indent="-228600" eaLnBrk="0" hangingPunct="0">
              <a:defRPr sz="1200">
                <a:solidFill>
                  <a:schemeClr val="tx1"/>
                </a:solidFill>
                <a:latin typeface="Arial" panose="020B0604020202020204" pitchFamily="34" charset="0"/>
                <a:ea typeface="ＭＳ Ｐゴシック" pitchFamily="34" charset="-128"/>
              </a:defRPr>
            </a:lvl3pPr>
            <a:lvl4pPr marL="1600200" indent="-228600" eaLnBrk="0" hangingPunct="0">
              <a:defRPr sz="1200">
                <a:solidFill>
                  <a:schemeClr val="tx1"/>
                </a:solidFill>
                <a:latin typeface="Arial" panose="020B0604020202020204" pitchFamily="34" charset="0"/>
                <a:ea typeface="ＭＳ Ｐゴシック" pitchFamily="34" charset="-128"/>
              </a:defRPr>
            </a:lvl4pPr>
            <a:lvl5pPr marL="2057400" indent="-228600" eaLnBrk="0" hangingPunct="0">
              <a:defRPr sz="1200">
                <a:solidFill>
                  <a:schemeClr val="tx1"/>
                </a:solidFill>
                <a:latin typeface="Arial" panose="020B0604020202020204" pitchFamily="34" charset="0"/>
                <a:ea typeface="ＭＳ Ｐゴシック" pitchFamily="34" charset="-128"/>
              </a:defRPr>
            </a:lvl5pPr>
            <a:lvl6pPr marL="2514600" indent="-228600" algn="ctr" eaLnBrk="0" fontAlgn="base" hangingPunct="0">
              <a:lnSpc>
                <a:spcPct val="80000"/>
              </a:lnSpc>
              <a:spcBef>
                <a:spcPct val="20000"/>
              </a:spcBef>
              <a:spcAft>
                <a:spcPct val="0"/>
              </a:spcAft>
              <a:defRPr sz="1200">
                <a:solidFill>
                  <a:schemeClr val="tx1"/>
                </a:solidFill>
                <a:latin typeface="Arial" panose="020B0604020202020204" pitchFamily="34" charset="0"/>
                <a:ea typeface="ＭＳ Ｐゴシック" pitchFamily="34" charset="-128"/>
              </a:defRPr>
            </a:lvl6pPr>
            <a:lvl7pPr marL="2971800" indent="-228600" algn="ctr" eaLnBrk="0" fontAlgn="base" hangingPunct="0">
              <a:lnSpc>
                <a:spcPct val="80000"/>
              </a:lnSpc>
              <a:spcBef>
                <a:spcPct val="20000"/>
              </a:spcBef>
              <a:spcAft>
                <a:spcPct val="0"/>
              </a:spcAft>
              <a:defRPr sz="1200">
                <a:solidFill>
                  <a:schemeClr val="tx1"/>
                </a:solidFill>
                <a:latin typeface="Arial" panose="020B0604020202020204" pitchFamily="34" charset="0"/>
                <a:ea typeface="ＭＳ Ｐゴシック" pitchFamily="34" charset="-128"/>
              </a:defRPr>
            </a:lvl7pPr>
            <a:lvl8pPr marL="3429000" indent="-228600" algn="ctr" eaLnBrk="0" fontAlgn="base" hangingPunct="0">
              <a:lnSpc>
                <a:spcPct val="80000"/>
              </a:lnSpc>
              <a:spcBef>
                <a:spcPct val="20000"/>
              </a:spcBef>
              <a:spcAft>
                <a:spcPct val="0"/>
              </a:spcAft>
              <a:defRPr sz="1200">
                <a:solidFill>
                  <a:schemeClr val="tx1"/>
                </a:solidFill>
                <a:latin typeface="Arial" panose="020B0604020202020204" pitchFamily="34" charset="0"/>
                <a:ea typeface="ＭＳ Ｐゴシック" pitchFamily="34" charset="-128"/>
              </a:defRPr>
            </a:lvl8pPr>
            <a:lvl9pPr marL="3886200" indent="-228600" algn="ctr" eaLnBrk="0" fontAlgn="base" hangingPunct="0">
              <a:lnSpc>
                <a:spcPct val="80000"/>
              </a:lnSpc>
              <a:spcBef>
                <a:spcPct val="20000"/>
              </a:spcBef>
              <a:spcAft>
                <a:spcPct val="0"/>
              </a:spcAft>
              <a:defRPr sz="1200">
                <a:solidFill>
                  <a:schemeClr val="tx1"/>
                </a:solidFill>
                <a:latin typeface="Arial" panose="020B0604020202020204" pitchFamily="34" charset="0"/>
                <a:ea typeface="ＭＳ Ｐゴシック" pitchFamily="34" charset="-128"/>
              </a:defRPr>
            </a:lvl9pPr>
          </a:lstStyle>
          <a:p>
            <a:pPr algn="l" eaLnBrk="1" hangingPunct="1">
              <a:lnSpc>
                <a:spcPct val="100000"/>
              </a:lnSpc>
              <a:spcBef>
                <a:spcPct val="0"/>
              </a:spcBef>
            </a:pPr>
            <a:r>
              <a:rPr lang="en-US" altLang="en-US" dirty="0">
                <a:solidFill>
                  <a:schemeClr val="bg1"/>
                </a:solidFill>
              </a:rPr>
              <a:t>ICD-10 Challenge</a:t>
            </a:r>
          </a:p>
        </p:txBody>
      </p:sp>
      <p:sp>
        <p:nvSpPr>
          <p:cNvPr id="69638" name="Text Box 6"/>
          <p:cNvSpPr txBox="1">
            <a:spLocks noChangeArrowheads="1"/>
          </p:cNvSpPr>
          <p:nvPr/>
        </p:nvSpPr>
        <p:spPr bwMode="auto">
          <a:xfrm>
            <a:off x="5073254" y="1702594"/>
            <a:ext cx="20773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tx1"/>
                </a:solidFill>
                <a:latin typeface="Arial" panose="020B0604020202020204" pitchFamily="34" charset="0"/>
                <a:ea typeface="ＭＳ Ｐゴシック" pitchFamily="34" charset="-128"/>
              </a:defRPr>
            </a:lvl1pPr>
            <a:lvl2pPr marL="742950" indent="-285750" eaLnBrk="0" hangingPunct="0">
              <a:defRPr sz="1200">
                <a:solidFill>
                  <a:schemeClr val="tx1"/>
                </a:solidFill>
                <a:latin typeface="Arial" panose="020B0604020202020204" pitchFamily="34" charset="0"/>
                <a:ea typeface="ＭＳ Ｐゴシック" pitchFamily="34" charset="-128"/>
              </a:defRPr>
            </a:lvl2pPr>
            <a:lvl3pPr marL="1143000" indent="-228600" eaLnBrk="0" hangingPunct="0">
              <a:defRPr sz="1200">
                <a:solidFill>
                  <a:schemeClr val="tx1"/>
                </a:solidFill>
                <a:latin typeface="Arial" panose="020B0604020202020204" pitchFamily="34" charset="0"/>
                <a:ea typeface="ＭＳ Ｐゴシック" pitchFamily="34" charset="-128"/>
              </a:defRPr>
            </a:lvl3pPr>
            <a:lvl4pPr marL="1600200" indent="-228600" eaLnBrk="0" hangingPunct="0">
              <a:defRPr sz="1200">
                <a:solidFill>
                  <a:schemeClr val="tx1"/>
                </a:solidFill>
                <a:latin typeface="Arial" panose="020B0604020202020204" pitchFamily="34" charset="0"/>
                <a:ea typeface="ＭＳ Ｐゴシック" pitchFamily="34" charset="-128"/>
              </a:defRPr>
            </a:lvl4pPr>
            <a:lvl5pPr marL="2057400" indent="-228600" eaLnBrk="0" hangingPunct="0">
              <a:defRPr sz="1200">
                <a:solidFill>
                  <a:schemeClr val="tx1"/>
                </a:solidFill>
                <a:latin typeface="Arial" panose="020B0604020202020204" pitchFamily="34" charset="0"/>
                <a:ea typeface="ＭＳ Ｐゴシック" pitchFamily="34" charset="-128"/>
              </a:defRPr>
            </a:lvl5pPr>
            <a:lvl6pPr marL="2514600" indent="-228600" algn="ctr" eaLnBrk="0" fontAlgn="base" hangingPunct="0">
              <a:lnSpc>
                <a:spcPct val="80000"/>
              </a:lnSpc>
              <a:spcBef>
                <a:spcPct val="20000"/>
              </a:spcBef>
              <a:spcAft>
                <a:spcPct val="0"/>
              </a:spcAft>
              <a:defRPr sz="1200">
                <a:solidFill>
                  <a:schemeClr val="tx1"/>
                </a:solidFill>
                <a:latin typeface="Arial" panose="020B0604020202020204" pitchFamily="34" charset="0"/>
                <a:ea typeface="ＭＳ Ｐゴシック" pitchFamily="34" charset="-128"/>
              </a:defRPr>
            </a:lvl6pPr>
            <a:lvl7pPr marL="2971800" indent="-228600" algn="ctr" eaLnBrk="0" fontAlgn="base" hangingPunct="0">
              <a:lnSpc>
                <a:spcPct val="80000"/>
              </a:lnSpc>
              <a:spcBef>
                <a:spcPct val="20000"/>
              </a:spcBef>
              <a:spcAft>
                <a:spcPct val="0"/>
              </a:spcAft>
              <a:defRPr sz="1200">
                <a:solidFill>
                  <a:schemeClr val="tx1"/>
                </a:solidFill>
                <a:latin typeface="Arial" panose="020B0604020202020204" pitchFamily="34" charset="0"/>
                <a:ea typeface="ＭＳ Ｐゴシック" pitchFamily="34" charset="-128"/>
              </a:defRPr>
            </a:lvl7pPr>
            <a:lvl8pPr marL="3429000" indent="-228600" algn="ctr" eaLnBrk="0" fontAlgn="base" hangingPunct="0">
              <a:lnSpc>
                <a:spcPct val="80000"/>
              </a:lnSpc>
              <a:spcBef>
                <a:spcPct val="20000"/>
              </a:spcBef>
              <a:spcAft>
                <a:spcPct val="0"/>
              </a:spcAft>
              <a:defRPr sz="1200">
                <a:solidFill>
                  <a:schemeClr val="tx1"/>
                </a:solidFill>
                <a:latin typeface="Arial" panose="020B0604020202020204" pitchFamily="34" charset="0"/>
                <a:ea typeface="ＭＳ Ｐゴシック" pitchFamily="34" charset="-128"/>
              </a:defRPr>
            </a:lvl8pPr>
            <a:lvl9pPr marL="3886200" indent="-228600" algn="ctr" eaLnBrk="0" fontAlgn="base" hangingPunct="0">
              <a:lnSpc>
                <a:spcPct val="80000"/>
              </a:lnSpc>
              <a:spcBef>
                <a:spcPct val="20000"/>
              </a:spcBef>
              <a:spcAft>
                <a:spcPct val="0"/>
              </a:spcAft>
              <a:defRPr sz="1200">
                <a:solidFill>
                  <a:schemeClr val="tx1"/>
                </a:solidFill>
                <a:latin typeface="Arial" panose="020B0604020202020204" pitchFamily="34" charset="0"/>
                <a:ea typeface="ＭＳ Ｐゴシック" pitchFamily="34" charset="-128"/>
              </a:defRPr>
            </a:lvl9pPr>
          </a:lstStyle>
          <a:p>
            <a:pPr algn="l" eaLnBrk="1" hangingPunct="1">
              <a:lnSpc>
                <a:spcPct val="100000"/>
              </a:lnSpc>
              <a:spcBef>
                <a:spcPct val="0"/>
              </a:spcBef>
            </a:pPr>
            <a:r>
              <a:rPr lang="en-US" altLang="en-US" dirty="0">
                <a:solidFill>
                  <a:schemeClr val="bg1"/>
                </a:solidFill>
              </a:rPr>
              <a:t>ICD-10 Remediation/ Action</a:t>
            </a:r>
          </a:p>
        </p:txBody>
      </p:sp>
      <p:sp>
        <p:nvSpPr>
          <p:cNvPr id="69640" name="Text Box 8"/>
          <p:cNvSpPr txBox="1">
            <a:spLocks noChangeArrowheads="1"/>
          </p:cNvSpPr>
          <p:nvPr/>
        </p:nvSpPr>
        <p:spPr bwMode="auto">
          <a:xfrm>
            <a:off x="1860947" y="1681162"/>
            <a:ext cx="5557838"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chemeClr val="tx1"/>
                </a:solidFill>
                <a:latin typeface="Arial" panose="020B0604020202020204" pitchFamily="34" charset="0"/>
                <a:ea typeface="ＭＳ Ｐゴシック" pitchFamily="34" charset="-128"/>
              </a:defRPr>
            </a:lvl1pPr>
            <a:lvl2pPr marL="742950" indent="-285750" eaLnBrk="0" hangingPunct="0">
              <a:defRPr sz="1200">
                <a:solidFill>
                  <a:schemeClr val="tx1"/>
                </a:solidFill>
                <a:latin typeface="Arial" panose="020B0604020202020204" pitchFamily="34" charset="0"/>
                <a:ea typeface="ＭＳ Ｐゴシック" pitchFamily="34" charset="-128"/>
              </a:defRPr>
            </a:lvl2pPr>
            <a:lvl3pPr marL="1143000" indent="-228600" eaLnBrk="0" hangingPunct="0">
              <a:defRPr sz="1200">
                <a:solidFill>
                  <a:schemeClr val="tx1"/>
                </a:solidFill>
                <a:latin typeface="Arial" panose="020B0604020202020204" pitchFamily="34" charset="0"/>
                <a:ea typeface="ＭＳ Ｐゴシック" pitchFamily="34" charset="-128"/>
              </a:defRPr>
            </a:lvl3pPr>
            <a:lvl4pPr marL="1600200" indent="-228600" eaLnBrk="0" hangingPunct="0">
              <a:defRPr sz="1200">
                <a:solidFill>
                  <a:schemeClr val="tx1"/>
                </a:solidFill>
                <a:latin typeface="Arial" panose="020B0604020202020204" pitchFamily="34" charset="0"/>
                <a:ea typeface="ＭＳ Ｐゴシック" pitchFamily="34" charset="-128"/>
              </a:defRPr>
            </a:lvl4pPr>
            <a:lvl5pPr marL="2057400" indent="-228600" eaLnBrk="0" hangingPunct="0">
              <a:defRPr sz="1200">
                <a:solidFill>
                  <a:schemeClr val="tx1"/>
                </a:solidFill>
                <a:latin typeface="Arial" panose="020B0604020202020204" pitchFamily="34" charset="0"/>
                <a:ea typeface="ＭＳ Ｐゴシック" pitchFamily="34" charset="-128"/>
              </a:defRPr>
            </a:lvl5pPr>
            <a:lvl6pPr marL="2514600" indent="-228600" algn="ctr" eaLnBrk="0" fontAlgn="base" hangingPunct="0">
              <a:lnSpc>
                <a:spcPct val="80000"/>
              </a:lnSpc>
              <a:spcBef>
                <a:spcPct val="20000"/>
              </a:spcBef>
              <a:spcAft>
                <a:spcPct val="0"/>
              </a:spcAft>
              <a:defRPr sz="1200">
                <a:solidFill>
                  <a:schemeClr val="tx1"/>
                </a:solidFill>
                <a:latin typeface="Arial" panose="020B0604020202020204" pitchFamily="34" charset="0"/>
                <a:ea typeface="ＭＳ Ｐゴシック" pitchFamily="34" charset="-128"/>
              </a:defRPr>
            </a:lvl6pPr>
            <a:lvl7pPr marL="2971800" indent="-228600" algn="ctr" eaLnBrk="0" fontAlgn="base" hangingPunct="0">
              <a:lnSpc>
                <a:spcPct val="80000"/>
              </a:lnSpc>
              <a:spcBef>
                <a:spcPct val="20000"/>
              </a:spcBef>
              <a:spcAft>
                <a:spcPct val="0"/>
              </a:spcAft>
              <a:defRPr sz="1200">
                <a:solidFill>
                  <a:schemeClr val="tx1"/>
                </a:solidFill>
                <a:latin typeface="Arial" panose="020B0604020202020204" pitchFamily="34" charset="0"/>
                <a:ea typeface="ＭＳ Ｐゴシック" pitchFamily="34" charset="-128"/>
              </a:defRPr>
            </a:lvl7pPr>
            <a:lvl8pPr marL="3429000" indent="-228600" algn="ctr" eaLnBrk="0" fontAlgn="base" hangingPunct="0">
              <a:lnSpc>
                <a:spcPct val="80000"/>
              </a:lnSpc>
              <a:spcBef>
                <a:spcPct val="20000"/>
              </a:spcBef>
              <a:spcAft>
                <a:spcPct val="0"/>
              </a:spcAft>
              <a:defRPr sz="1200">
                <a:solidFill>
                  <a:schemeClr val="tx1"/>
                </a:solidFill>
                <a:latin typeface="Arial" panose="020B0604020202020204" pitchFamily="34" charset="0"/>
                <a:ea typeface="ＭＳ Ｐゴシック" pitchFamily="34" charset="-128"/>
              </a:defRPr>
            </a:lvl8pPr>
            <a:lvl9pPr marL="3886200" indent="-228600" algn="ctr" eaLnBrk="0" fontAlgn="base" hangingPunct="0">
              <a:lnSpc>
                <a:spcPct val="80000"/>
              </a:lnSpc>
              <a:spcBef>
                <a:spcPct val="20000"/>
              </a:spcBef>
              <a:spcAft>
                <a:spcPct val="0"/>
              </a:spcAft>
              <a:defRPr sz="1200">
                <a:solidFill>
                  <a:schemeClr val="tx1"/>
                </a:solidFill>
                <a:latin typeface="Arial" panose="020B0604020202020204" pitchFamily="34" charset="0"/>
                <a:ea typeface="ＭＳ Ｐゴシック" pitchFamily="34" charset="-128"/>
              </a:defRPr>
            </a:lvl9pPr>
          </a:lstStyle>
          <a:p>
            <a:pPr algn="l" eaLnBrk="1" hangingPunct="1">
              <a:lnSpc>
                <a:spcPct val="100000"/>
              </a:lnSpc>
              <a:spcBef>
                <a:spcPct val="0"/>
              </a:spcBef>
            </a:pPr>
            <a:r>
              <a:rPr lang="en-US" altLang="en-US" sz="1350" dirty="0">
                <a:solidFill>
                  <a:schemeClr val="bg1"/>
                </a:solidFill>
              </a:rPr>
              <a:t>ICD-10 Mitigation Strategy – Knowing What Questions to Ask.</a:t>
            </a:r>
          </a:p>
        </p:txBody>
      </p:sp>
      <p:sp>
        <p:nvSpPr>
          <p:cNvPr id="70665" name="Rectangle 9"/>
          <p:cNvSpPr>
            <a:spLocks noChangeArrowheads="1"/>
          </p:cNvSpPr>
          <p:nvPr/>
        </p:nvSpPr>
        <p:spPr bwMode="auto">
          <a:xfrm>
            <a:off x="271463" y="749457"/>
            <a:ext cx="8715375" cy="5539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16694" indent="-216694" defTabSz="342900">
              <a:spcBef>
                <a:spcPct val="5000"/>
              </a:spcBef>
              <a:defRPr/>
            </a:pPr>
            <a:r>
              <a:rPr lang="en-US" sz="2000" b="1" dirty="0">
                <a:ea typeface="ＭＳ Ｐゴシック"/>
                <a:cs typeface="ＭＳ Ｐゴシック"/>
              </a:rPr>
              <a:t>Plan ahead for possible systems remediation down time</a:t>
            </a:r>
          </a:p>
          <a:p>
            <a:pPr defTabSz="342900">
              <a:defRPr/>
            </a:pPr>
            <a:endParaRPr lang="en-US" sz="1200" b="1" i="1" dirty="0">
              <a:ea typeface="ＭＳ Ｐゴシック"/>
              <a:cs typeface="ＭＳ Ｐゴシック"/>
            </a:endParaRPr>
          </a:p>
          <a:p>
            <a:pPr marL="216694" indent="-216694" defTabSz="342900">
              <a:buFontTx/>
              <a:buChar char="•"/>
              <a:defRPr/>
            </a:pPr>
            <a:r>
              <a:rPr lang="en-US" sz="1400" i="1" dirty="0">
                <a:ea typeface="ＭＳ Ｐゴシック"/>
                <a:cs typeface="ＭＳ Ｐゴシック"/>
              </a:rPr>
              <a:t>Who are the ICD-10 contact people and their contact information? </a:t>
            </a:r>
          </a:p>
          <a:p>
            <a:pPr marL="216694" indent="-216694" defTabSz="342900">
              <a:buFontTx/>
              <a:buChar char="•"/>
              <a:defRPr/>
            </a:pPr>
            <a:endParaRPr lang="en-US" sz="1400" i="1" dirty="0">
              <a:ea typeface="ＭＳ Ｐゴシック"/>
              <a:cs typeface="ＭＳ Ｐゴシック"/>
            </a:endParaRPr>
          </a:p>
          <a:p>
            <a:pPr marL="216694" indent="-216694" defTabSz="342900">
              <a:buFontTx/>
              <a:buChar char="•"/>
              <a:defRPr/>
            </a:pPr>
            <a:r>
              <a:rPr lang="en-US" sz="1400" i="1" dirty="0">
                <a:ea typeface="ＭＳ Ｐゴシック"/>
                <a:cs typeface="ＭＳ Ｐゴシック"/>
              </a:rPr>
              <a:t>What modifications to my EMR must be made in order to accommodate ICD-10? And when will system upgrades for ICD-10 go into effect? </a:t>
            </a:r>
            <a:endParaRPr lang="en-US" sz="1400" i="1" dirty="0" smtClean="0">
              <a:ea typeface="ＭＳ Ｐゴシック"/>
              <a:cs typeface="ＭＳ Ｐゴシック"/>
            </a:endParaRPr>
          </a:p>
          <a:p>
            <a:pPr marL="216694" indent="-216694" defTabSz="342900">
              <a:buFontTx/>
              <a:buChar char="•"/>
              <a:defRPr/>
            </a:pPr>
            <a:endParaRPr lang="en-US" sz="1400" i="1" dirty="0">
              <a:ea typeface="ＭＳ Ｐゴシック"/>
              <a:cs typeface="ＭＳ Ｐゴシック"/>
            </a:endParaRPr>
          </a:p>
          <a:p>
            <a:pPr marL="216694" indent="-216694" defTabSz="342900">
              <a:buFontTx/>
              <a:buChar char="•"/>
              <a:defRPr/>
            </a:pPr>
            <a:r>
              <a:rPr lang="en-US" sz="1400" i="1" dirty="0">
                <a:ea typeface="ＭＳ Ｐゴシック"/>
                <a:cs typeface="ＭＳ Ｐゴシック"/>
              </a:rPr>
              <a:t>Will system upgrades for ICD-10 require additional hardware to support the software modifications?</a:t>
            </a:r>
          </a:p>
          <a:p>
            <a:pPr marL="216694" indent="-216694" defTabSz="342900">
              <a:buFontTx/>
              <a:buChar char="•"/>
              <a:defRPr/>
            </a:pPr>
            <a:endParaRPr lang="en-US" sz="1400" i="1" dirty="0">
              <a:ea typeface="ＭＳ Ｐゴシック"/>
              <a:cs typeface="ＭＳ Ｐゴシック"/>
            </a:endParaRPr>
          </a:p>
          <a:p>
            <a:pPr marL="216694" indent="-216694" defTabSz="342900">
              <a:buFontTx/>
              <a:buChar char="•"/>
              <a:defRPr/>
            </a:pPr>
            <a:r>
              <a:rPr lang="en-US" sz="1400" i="1" dirty="0">
                <a:ea typeface="ＭＳ Ｐゴシック"/>
                <a:cs typeface="ＭＳ Ｐゴシック"/>
              </a:rPr>
              <a:t>Besides system upgrades, what additional documentation and forms changes will you provide and what degree of customization will you assist our organization? (Matrices, Clickable templates, </a:t>
            </a:r>
            <a:r>
              <a:rPr lang="en-US" sz="1400" i="1" dirty="0" smtClean="0">
                <a:ea typeface="ＭＳ Ｐゴシック"/>
                <a:cs typeface="ＭＳ Ｐゴシック"/>
              </a:rPr>
              <a:t>etc.)</a:t>
            </a:r>
            <a:endParaRPr lang="en-US" sz="1400" i="1" dirty="0">
              <a:ea typeface="ＭＳ Ｐゴシック"/>
              <a:cs typeface="ＭＳ Ｐゴシック"/>
            </a:endParaRPr>
          </a:p>
          <a:p>
            <a:pPr marL="216694" indent="-216694" defTabSz="342900">
              <a:buFontTx/>
              <a:buChar char="•"/>
              <a:defRPr/>
            </a:pPr>
            <a:endParaRPr lang="en-US" sz="1400" i="1" dirty="0">
              <a:ea typeface="ＭＳ Ｐゴシック"/>
              <a:cs typeface="ＭＳ Ｐゴシック"/>
            </a:endParaRPr>
          </a:p>
          <a:p>
            <a:pPr marL="216694" indent="-216694" defTabSz="342900">
              <a:buFontTx/>
              <a:buChar char="•"/>
              <a:defRPr/>
            </a:pPr>
            <a:r>
              <a:rPr lang="en-US" sz="1400" i="1" dirty="0">
                <a:ea typeface="ＭＳ Ｐゴシック"/>
                <a:cs typeface="ＭＳ Ｐゴシック"/>
              </a:rPr>
              <a:t>Will there be any additional training needed as a result of the ICD-10 upgrade? </a:t>
            </a:r>
          </a:p>
          <a:p>
            <a:pPr defTabSz="342900">
              <a:defRPr/>
            </a:pPr>
            <a:endParaRPr lang="en-US" sz="1400" i="1" dirty="0">
              <a:ea typeface="ＭＳ Ｐゴシック"/>
              <a:cs typeface="ＭＳ Ｐゴシック"/>
            </a:endParaRPr>
          </a:p>
          <a:p>
            <a:pPr marL="216694" indent="-216694" defTabSz="342900">
              <a:buFontTx/>
              <a:buChar char="•"/>
              <a:defRPr/>
            </a:pPr>
            <a:r>
              <a:rPr lang="en-US" sz="1400" i="1" dirty="0">
                <a:ea typeface="ＭＳ Ｐゴシック"/>
                <a:cs typeface="ＭＳ Ｐゴシック"/>
              </a:rPr>
              <a:t>Will there be any additional fees charged as a result of the ICD-10 upgrade or necessary training? </a:t>
            </a:r>
          </a:p>
          <a:p>
            <a:pPr defTabSz="342900">
              <a:defRPr/>
            </a:pPr>
            <a:endParaRPr lang="en-US" sz="1400" i="1" dirty="0">
              <a:ea typeface="ＭＳ Ｐゴシック"/>
              <a:cs typeface="ＭＳ Ｐゴシック"/>
            </a:endParaRPr>
          </a:p>
          <a:p>
            <a:pPr marL="216694" indent="-216694" defTabSz="342900">
              <a:buFontTx/>
              <a:buChar char="•"/>
              <a:defRPr/>
            </a:pPr>
            <a:r>
              <a:rPr lang="en-US" sz="1400" i="1" dirty="0">
                <a:ea typeface="ＭＳ Ｐゴシック"/>
                <a:cs typeface="ＭＳ Ｐゴシック"/>
              </a:rPr>
              <a:t>How will your products and services accommodate both ICD-9 and ICD-10 as we work with claims for services provided both before and after the transition deadline for code sets.</a:t>
            </a:r>
          </a:p>
          <a:p>
            <a:pPr marL="216694" indent="-216694" defTabSz="342900">
              <a:buFontTx/>
              <a:buChar char="•"/>
              <a:defRPr/>
            </a:pPr>
            <a:endParaRPr lang="en-US" sz="1400" i="1" dirty="0">
              <a:ea typeface="ＭＳ Ｐゴシック"/>
              <a:cs typeface="ＭＳ Ｐゴシック"/>
            </a:endParaRPr>
          </a:p>
          <a:p>
            <a:pPr marL="216694" indent="-216694" defTabSz="342900">
              <a:buFontTx/>
              <a:buChar char="•"/>
              <a:defRPr/>
            </a:pPr>
            <a:r>
              <a:rPr lang="en-US" sz="1400" i="1" dirty="0">
                <a:ea typeface="ＭＳ Ｐゴシック"/>
                <a:cs typeface="ＭＳ Ｐゴシック"/>
              </a:rPr>
              <a:t>Does our license with you include ICD-10 regulatory updates on a moving forward basis after the ICD-10 go live? </a:t>
            </a:r>
          </a:p>
          <a:p>
            <a:pPr marL="216694" indent="-216694" defTabSz="342900">
              <a:buFontTx/>
              <a:buChar char="•"/>
              <a:defRPr/>
            </a:pPr>
            <a:endParaRPr lang="en-US" sz="1400" i="1" dirty="0">
              <a:ea typeface="ＭＳ Ｐゴシック"/>
              <a:cs typeface="ＭＳ Ｐゴシック"/>
            </a:endParaRPr>
          </a:p>
          <a:p>
            <a:pPr marL="216694" indent="-216694" defTabSz="342900">
              <a:buFontTx/>
              <a:buChar char="•"/>
              <a:defRPr/>
            </a:pPr>
            <a:r>
              <a:rPr lang="en-US" sz="1400" i="1" dirty="0">
                <a:ea typeface="ＭＳ Ｐゴシック"/>
                <a:cs typeface="ＭＳ Ｐゴシック"/>
              </a:rPr>
              <a:t>What does testing mean to your organization and when will we be able to test ICD-10 claims/transactions and have you engaged in testing with payers we do business with?</a:t>
            </a:r>
          </a:p>
          <a:p>
            <a:pPr marL="216694" indent="-216694" defTabSz="342900">
              <a:buFontTx/>
              <a:buChar char="•"/>
              <a:defRPr/>
            </a:pPr>
            <a:endParaRPr lang="en-US" sz="1400" i="1" dirty="0">
              <a:ea typeface="ＭＳ Ｐゴシック"/>
              <a:cs typeface="ＭＳ Ｐゴシック"/>
            </a:endParaRPr>
          </a:p>
          <a:p>
            <a:pPr marL="216694" indent="-216694" defTabSz="342900">
              <a:buFontTx/>
              <a:buChar char="•"/>
              <a:defRPr/>
            </a:pPr>
            <a:r>
              <a:rPr lang="en-US" sz="1400" i="1" dirty="0">
                <a:ea typeface="ＭＳ Ｐゴシック"/>
                <a:cs typeface="ＭＳ Ｐゴシック"/>
              </a:rPr>
              <a:t>What are you contingencies if there is system wide outage or downtime?</a:t>
            </a:r>
            <a:endParaRPr lang="en-US" sz="1400" dirty="0">
              <a:ea typeface="ＭＳ Ｐゴシック"/>
              <a:cs typeface="ＭＳ Ｐゴシック"/>
            </a:endParaRPr>
          </a:p>
        </p:txBody>
      </p:sp>
    </p:spTree>
    <p:extLst>
      <p:ext uri="{BB962C8B-B14F-4D97-AF65-F5344CB8AC3E}">
        <p14:creationId xmlns:p14="http://schemas.microsoft.com/office/powerpoint/2010/main" val="17055259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708" y="0"/>
            <a:ext cx="8229600" cy="1143000"/>
          </a:xfrm>
        </p:spPr>
        <p:txBody>
          <a:bodyPr>
            <a:normAutofit/>
          </a:bodyPr>
          <a:lstStyle/>
          <a:p>
            <a:r>
              <a:rPr lang="en-US" sz="3000" b="1" dirty="0" smtClean="0"/>
              <a:t>Physician </a:t>
            </a:r>
            <a:r>
              <a:rPr lang="en-US" sz="3000" b="1" dirty="0"/>
              <a:t>D</a:t>
            </a:r>
            <a:r>
              <a:rPr lang="en-US" sz="3000" b="1" dirty="0" smtClean="0"/>
              <a:t>ocumentation</a:t>
            </a:r>
            <a:endParaRPr lang="en-US" sz="3000" b="1" dirty="0"/>
          </a:p>
        </p:txBody>
      </p:sp>
      <p:sp>
        <p:nvSpPr>
          <p:cNvPr id="3" name="Content Placeholder 2"/>
          <p:cNvSpPr>
            <a:spLocks noGrp="1"/>
          </p:cNvSpPr>
          <p:nvPr>
            <p:ph idx="1"/>
          </p:nvPr>
        </p:nvSpPr>
        <p:spPr>
          <a:xfrm>
            <a:off x="433951" y="1622339"/>
            <a:ext cx="8446578" cy="3394472"/>
          </a:xfrm>
        </p:spPr>
        <p:txBody>
          <a:bodyPr>
            <a:noAutofit/>
          </a:bodyPr>
          <a:lstStyle/>
          <a:p>
            <a:pPr marL="0" indent="0">
              <a:buNone/>
            </a:pPr>
            <a:r>
              <a:rPr lang="en-US" sz="2000" dirty="0"/>
              <a:t>It is imperative that providers’ and nurses’ clinical documentation be very good</a:t>
            </a:r>
            <a:r>
              <a:rPr lang="en-US" sz="2000" dirty="0" smtClean="0"/>
              <a:t>.</a:t>
            </a:r>
          </a:p>
          <a:p>
            <a:pPr marL="0" indent="0">
              <a:buNone/>
            </a:pPr>
            <a:endParaRPr lang="en-US" sz="2000" dirty="0"/>
          </a:p>
          <a:p>
            <a:pPr lvl="1"/>
            <a:r>
              <a:rPr lang="en-US" sz="1600" dirty="0"/>
              <a:t>Claims that usually drop within 3 to 5 days could potentially take 7 to 10 days before dropping</a:t>
            </a:r>
            <a:r>
              <a:rPr lang="en-US" sz="1600" dirty="0" smtClean="0"/>
              <a:t>.</a:t>
            </a:r>
          </a:p>
          <a:p>
            <a:pPr lvl="1"/>
            <a:endParaRPr lang="en-US" sz="1600" dirty="0"/>
          </a:p>
          <a:p>
            <a:pPr lvl="1"/>
            <a:r>
              <a:rPr lang="en-US" sz="1600" dirty="0"/>
              <a:t>Coders often can not release the claim until queries are returned by the providers and nurses</a:t>
            </a:r>
            <a:r>
              <a:rPr lang="en-US" sz="1600" dirty="0" smtClean="0"/>
              <a:t>.</a:t>
            </a:r>
          </a:p>
          <a:p>
            <a:pPr lvl="1"/>
            <a:endParaRPr lang="en-US" sz="1600" dirty="0"/>
          </a:p>
          <a:p>
            <a:pPr lvl="1"/>
            <a:r>
              <a:rPr lang="en-US" sz="1600" dirty="0"/>
              <a:t>If there is an increase in queries needed from the providers, this will add to number of days before a claim is ready to drop.</a:t>
            </a:r>
          </a:p>
          <a:p>
            <a:endParaRPr lang="en-US" sz="2000" dirty="0"/>
          </a:p>
        </p:txBody>
      </p:sp>
    </p:spTree>
    <p:extLst>
      <p:ext uri="{BB962C8B-B14F-4D97-AF65-F5344CB8AC3E}">
        <p14:creationId xmlns:p14="http://schemas.microsoft.com/office/powerpoint/2010/main" val="20959168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698" y="0"/>
            <a:ext cx="8229600" cy="1143000"/>
          </a:xfrm>
        </p:spPr>
        <p:txBody>
          <a:bodyPr>
            <a:normAutofit/>
          </a:bodyPr>
          <a:lstStyle/>
          <a:p>
            <a:r>
              <a:rPr lang="en-US" sz="3000" b="1" dirty="0" smtClean="0"/>
              <a:t>Documentation </a:t>
            </a:r>
            <a:r>
              <a:rPr lang="en-US" sz="3000" b="1" dirty="0"/>
              <a:t>Challenges </a:t>
            </a:r>
            <a:endParaRPr lang="en-US" sz="3000" dirty="0"/>
          </a:p>
        </p:txBody>
      </p:sp>
      <p:sp>
        <p:nvSpPr>
          <p:cNvPr id="3" name="Content Placeholder 2"/>
          <p:cNvSpPr>
            <a:spLocks noGrp="1"/>
          </p:cNvSpPr>
          <p:nvPr>
            <p:ph idx="1"/>
          </p:nvPr>
        </p:nvSpPr>
        <p:spPr>
          <a:xfrm>
            <a:off x="503695" y="1445218"/>
            <a:ext cx="8229600" cy="4167839"/>
          </a:xfrm>
        </p:spPr>
        <p:txBody>
          <a:bodyPr>
            <a:normAutofit/>
          </a:bodyPr>
          <a:lstStyle/>
          <a:p>
            <a:pPr>
              <a:buFont typeface="Arial" panose="020B0604020202020204" pitchFamily="34" charset="0"/>
              <a:buChar char="•"/>
            </a:pPr>
            <a:r>
              <a:rPr lang="en-US" sz="2000" dirty="0"/>
              <a:t>Ensuring sufficient documentation to support code assignment while allowing providers to document in clinical, not coding, terms </a:t>
            </a:r>
            <a:endParaRPr lang="en-US" sz="2000" dirty="0" smtClean="0"/>
          </a:p>
          <a:p>
            <a:pPr>
              <a:buFont typeface="Arial" panose="020B0604020202020204" pitchFamily="34" charset="0"/>
              <a:buChar char="•"/>
            </a:pPr>
            <a:endParaRPr lang="en-US" sz="2000" dirty="0" smtClean="0"/>
          </a:p>
          <a:p>
            <a:pPr>
              <a:buFont typeface="Arial" panose="020B0604020202020204" pitchFamily="34" charset="0"/>
              <a:buChar char="•"/>
            </a:pPr>
            <a:endParaRPr lang="en-US" sz="2000" dirty="0"/>
          </a:p>
          <a:p>
            <a:pPr>
              <a:buFont typeface="Arial" panose="020B0604020202020204" pitchFamily="34" charset="0"/>
              <a:buChar char="•"/>
            </a:pPr>
            <a:r>
              <a:rPr lang="en-US" sz="2000" dirty="0"/>
              <a:t>Need good clinical documentation – </a:t>
            </a:r>
            <a:r>
              <a:rPr lang="en-US" sz="2000" i="1" dirty="0"/>
              <a:t>not a greater volume of documentation </a:t>
            </a:r>
          </a:p>
        </p:txBody>
      </p:sp>
    </p:spTree>
    <p:extLst>
      <p:ext uri="{BB962C8B-B14F-4D97-AF65-F5344CB8AC3E}">
        <p14:creationId xmlns:p14="http://schemas.microsoft.com/office/powerpoint/2010/main" val="30852443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466" y="0"/>
            <a:ext cx="8229600" cy="1143000"/>
          </a:xfrm>
        </p:spPr>
        <p:txBody>
          <a:bodyPr>
            <a:normAutofit/>
          </a:bodyPr>
          <a:lstStyle/>
          <a:p>
            <a:r>
              <a:rPr lang="en-US" sz="3000" b="1" dirty="0"/>
              <a:t>CME Disclosure</a:t>
            </a:r>
            <a:endParaRPr lang="en-US" sz="3000" dirty="0"/>
          </a:p>
        </p:txBody>
      </p:sp>
      <p:sp>
        <p:nvSpPr>
          <p:cNvPr id="3" name="Rectangle 2"/>
          <p:cNvSpPr/>
          <p:nvPr/>
        </p:nvSpPr>
        <p:spPr>
          <a:xfrm>
            <a:off x="819150" y="1778925"/>
            <a:ext cx="7315200" cy="2352952"/>
          </a:xfrm>
          <a:prstGeom prst="rect">
            <a:avLst/>
          </a:prstGeom>
        </p:spPr>
        <p:txBody>
          <a:bodyPr wrap="square">
            <a:spAutoFit/>
          </a:bodyPr>
          <a:lstStyle/>
          <a:p>
            <a:pPr algn="just">
              <a:lnSpc>
                <a:spcPct val="150000"/>
              </a:lnSpc>
            </a:pPr>
            <a:r>
              <a:rPr lang="en-US" sz="2000" dirty="0"/>
              <a:t>The Department of Continuing Education and Certification (DCEC) of the Massachusetts Medical Society has determined that none of the individuals in control of the content of the following CME activities, including faculty speakers, planners, and reviewers have any relevant financial relationships to disclose.  </a:t>
            </a:r>
          </a:p>
        </p:txBody>
      </p:sp>
    </p:spTree>
    <p:extLst>
      <p:ext uri="{BB962C8B-B14F-4D97-AF65-F5344CB8AC3E}">
        <p14:creationId xmlns:p14="http://schemas.microsoft.com/office/powerpoint/2010/main" val="7821985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709" y="0"/>
            <a:ext cx="8229600" cy="1143000"/>
          </a:xfrm>
        </p:spPr>
        <p:txBody>
          <a:bodyPr>
            <a:normAutofit/>
          </a:bodyPr>
          <a:lstStyle/>
          <a:p>
            <a:r>
              <a:rPr lang="en-US" sz="3000" b="1" dirty="0" smtClean="0">
                <a:solidFill>
                  <a:schemeClr val="tx1"/>
                </a:solidFill>
              </a:rPr>
              <a:t>Conduct a Documentation Gap Analysis</a:t>
            </a:r>
            <a:endParaRPr lang="en-US" sz="3000" b="1" dirty="0">
              <a:solidFill>
                <a:schemeClr val="tx1"/>
              </a:solidFill>
            </a:endParaRPr>
          </a:p>
        </p:txBody>
      </p:sp>
      <p:sp>
        <p:nvSpPr>
          <p:cNvPr id="3" name="Content Placeholder 2"/>
          <p:cNvSpPr>
            <a:spLocks noGrp="1"/>
          </p:cNvSpPr>
          <p:nvPr>
            <p:ph idx="1"/>
          </p:nvPr>
        </p:nvSpPr>
        <p:spPr>
          <a:xfrm>
            <a:off x="433953" y="1251315"/>
            <a:ext cx="8307092" cy="3263504"/>
          </a:xfrm>
        </p:spPr>
        <p:txBody>
          <a:bodyPr>
            <a:noAutofit/>
          </a:bodyPr>
          <a:lstStyle/>
          <a:p>
            <a:pPr>
              <a:buFont typeface="Arial" panose="020B0604020202020204" pitchFamily="34" charset="0"/>
              <a:buChar char="•"/>
            </a:pPr>
            <a:r>
              <a:rPr lang="en-US" sz="2000" dirty="0">
                <a:solidFill>
                  <a:schemeClr val="tx1"/>
                </a:solidFill>
              </a:rPr>
              <a:t>Evaluate medical record samples to determine whether documentation supports level of detail found in </a:t>
            </a:r>
            <a:r>
              <a:rPr lang="en-US" sz="2000" dirty="0" smtClean="0">
                <a:solidFill>
                  <a:schemeClr val="tx1"/>
                </a:solidFill>
              </a:rPr>
              <a:t>ICD-10-CM</a:t>
            </a:r>
          </a:p>
          <a:p>
            <a:pPr>
              <a:buFont typeface="Arial" panose="020B0604020202020204" pitchFamily="34" charset="0"/>
              <a:buChar char="•"/>
            </a:pPr>
            <a:endParaRPr lang="en-US" sz="2000" dirty="0">
              <a:solidFill>
                <a:schemeClr val="tx1"/>
              </a:solidFill>
            </a:endParaRPr>
          </a:p>
          <a:p>
            <a:pPr>
              <a:buFont typeface="Arial" panose="020B0604020202020204" pitchFamily="34" charset="0"/>
              <a:buChar char="•"/>
            </a:pPr>
            <a:r>
              <a:rPr lang="en-US" sz="2000" dirty="0">
                <a:solidFill>
                  <a:schemeClr val="tx1"/>
                </a:solidFill>
              </a:rPr>
              <a:t>Sampling techniques could include: </a:t>
            </a:r>
          </a:p>
          <a:p>
            <a:pPr lvl="1">
              <a:buFont typeface="Arial" panose="020B0604020202020204" pitchFamily="34" charset="0"/>
              <a:buChar char="•"/>
            </a:pPr>
            <a:r>
              <a:rPr lang="en-US" sz="1600" dirty="0">
                <a:solidFill>
                  <a:schemeClr val="tx1"/>
                </a:solidFill>
              </a:rPr>
              <a:t>Random samples </a:t>
            </a:r>
          </a:p>
          <a:p>
            <a:pPr lvl="1">
              <a:buFont typeface="Arial" panose="020B0604020202020204" pitchFamily="34" charset="0"/>
              <a:buChar char="•"/>
            </a:pPr>
            <a:r>
              <a:rPr lang="en-US" sz="1600" dirty="0">
                <a:solidFill>
                  <a:schemeClr val="tx1"/>
                </a:solidFill>
              </a:rPr>
              <a:t>Sampling by clinical specialty </a:t>
            </a:r>
          </a:p>
          <a:p>
            <a:pPr lvl="1">
              <a:buFont typeface="Arial" panose="020B0604020202020204" pitchFamily="34" charset="0"/>
              <a:buChar char="•"/>
            </a:pPr>
            <a:r>
              <a:rPr lang="en-US" sz="1600" dirty="0">
                <a:solidFill>
                  <a:schemeClr val="tx1"/>
                </a:solidFill>
              </a:rPr>
              <a:t>Top diagnoses/procedures </a:t>
            </a:r>
          </a:p>
          <a:p>
            <a:pPr lvl="1">
              <a:buFont typeface="Arial" panose="020B0604020202020204" pitchFamily="34" charset="0"/>
              <a:buChar char="•"/>
            </a:pPr>
            <a:r>
              <a:rPr lang="en-US" sz="1600" dirty="0">
                <a:solidFill>
                  <a:schemeClr val="tx1"/>
                </a:solidFill>
              </a:rPr>
              <a:t>Top service lines </a:t>
            </a:r>
          </a:p>
          <a:p>
            <a:pPr lvl="1">
              <a:buFont typeface="Arial" panose="020B0604020202020204" pitchFamily="34" charset="0"/>
              <a:buChar char="•"/>
            </a:pPr>
            <a:r>
              <a:rPr lang="en-US" sz="1600" dirty="0">
                <a:solidFill>
                  <a:schemeClr val="tx1"/>
                </a:solidFill>
              </a:rPr>
              <a:t>High volume diagnoses/procedures </a:t>
            </a:r>
          </a:p>
          <a:p>
            <a:pPr lvl="1">
              <a:buFont typeface="Arial" panose="020B0604020202020204" pitchFamily="34" charset="0"/>
              <a:buChar char="•"/>
            </a:pPr>
            <a:r>
              <a:rPr lang="en-US" sz="1600" dirty="0">
                <a:solidFill>
                  <a:schemeClr val="tx1"/>
                </a:solidFill>
              </a:rPr>
              <a:t>High dollar diagnoses/procedures </a:t>
            </a:r>
          </a:p>
          <a:p>
            <a:pPr lvl="1">
              <a:buFont typeface="Arial" panose="020B0604020202020204" pitchFamily="34" charset="0"/>
              <a:buChar char="•"/>
            </a:pPr>
            <a:r>
              <a:rPr lang="en-US" sz="1600" dirty="0">
                <a:solidFill>
                  <a:schemeClr val="tx1"/>
                </a:solidFill>
              </a:rPr>
              <a:t>Diagnostic categories known to represent documentation problems with </a:t>
            </a:r>
            <a:r>
              <a:rPr lang="en-US" sz="1600" dirty="0" smtClean="0">
                <a:solidFill>
                  <a:schemeClr val="tx1"/>
                </a:solidFill>
              </a:rPr>
              <a:t>ICD-9-CM</a:t>
            </a:r>
          </a:p>
          <a:p>
            <a:pPr marL="457200" lvl="1" indent="0">
              <a:buNone/>
            </a:pPr>
            <a:r>
              <a:rPr lang="en-US" sz="1600" dirty="0" smtClean="0">
                <a:solidFill>
                  <a:schemeClr val="tx1"/>
                </a:solidFill>
              </a:rPr>
              <a:t> </a:t>
            </a:r>
            <a:endParaRPr lang="en-US" sz="1600" dirty="0">
              <a:solidFill>
                <a:schemeClr val="tx1"/>
              </a:solidFill>
            </a:endParaRPr>
          </a:p>
          <a:p>
            <a:pPr>
              <a:buFont typeface="Arial" panose="020B0604020202020204" pitchFamily="34" charset="0"/>
              <a:buChar char="•"/>
            </a:pPr>
            <a:r>
              <a:rPr lang="en-US" sz="2000" dirty="0"/>
              <a:t>Establish a baseline for productivity in coding now to understand the impact ICD-10 will have after the </a:t>
            </a:r>
            <a:r>
              <a:rPr lang="en-US" sz="2000" dirty="0" smtClean="0"/>
              <a:t>transition</a:t>
            </a:r>
            <a:endParaRPr lang="en-US" sz="2000" dirty="0">
              <a:solidFill>
                <a:schemeClr val="tx1"/>
              </a:solidFill>
            </a:endParaRPr>
          </a:p>
        </p:txBody>
      </p:sp>
    </p:spTree>
    <p:extLst>
      <p:ext uri="{BB962C8B-B14F-4D97-AF65-F5344CB8AC3E}">
        <p14:creationId xmlns:p14="http://schemas.microsoft.com/office/powerpoint/2010/main" val="4060967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203" y="0"/>
            <a:ext cx="8229600" cy="1143000"/>
          </a:xfrm>
        </p:spPr>
        <p:txBody>
          <a:bodyPr>
            <a:normAutofit/>
          </a:bodyPr>
          <a:lstStyle/>
          <a:p>
            <a:r>
              <a:rPr lang="en-US" sz="3000" b="1" dirty="0" smtClean="0">
                <a:solidFill>
                  <a:schemeClr val="tx1"/>
                </a:solidFill>
              </a:rPr>
              <a:t>Benefits of Documentation Improvement</a:t>
            </a:r>
            <a:endParaRPr lang="en-US" sz="3000" b="1" dirty="0">
              <a:solidFill>
                <a:schemeClr val="tx1"/>
              </a:solidFill>
            </a:endParaRPr>
          </a:p>
        </p:txBody>
      </p:sp>
      <p:sp>
        <p:nvSpPr>
          <p:cNvPr id="3" name="Content Placeholder 2"/>
          <p:cNvSpPr>
            <a:spLocks noGrp="1"/>
          </p:cNvSpPr>
          <p:nvPr>
            <p:ph idx="1"/>
          </p:nvPr>
        </p:nvSpPr>
        <p:spPr>
          <a:xfrm>
            <a:off x="472698" y="1259239"/>
            <a:ext cx="8229600" cy="4167839"/>
          </a:xfrm>
        </p:spPr>
        <p:txBody>
          <a:bodyPr>
            <a:normAutofit/>
          </a:bodyPr>
          <a:lstStyle/>
          <a:p>
            <a:pPr>
              <a:buFont typeface="Arial" panose="020B0604020202020204" pitchFamily="34" charset="0"/>
              <a:buChar char="•"/>
            </a:pPr>
            <a:r>
              <a:rPr lang="en-US" sz="2000" dirty="0">
                <a:solidFill>
                  <a:schemeClr val="tx1"/>
                </a:solidFill>
              </a:rPr>
              <a:t>Better documentation to support multiple purposes </a:t>
            </a:r>
            <a:r>
              <a:rPr lang="en-US" sz="2000" dirty="0" smtClean="0">
                <a:solidFill>
                  <a:schemeClr val="tx1"/>
                </a:solidFill>
              </a:rPr>
              <a:t>\</a:t>
            </a:r>
          </a:p>
          <a:p>
            <a:pPr>
              <a:buFont typeface="Arial" panose="020B0604020202020204" pitchFamily="34" charset="0"/>
              <a:buChar char="•"/>
            </a:pPr>
            <a:endParaRPr lang="en-US" sz="2000" dirty="0">
              <a:solidFill>
                <a:schemeClr val="tx1"/>
              </a:solidFill>
            </a:endParaRPr>
          </a:p>
          <a:p>
            <a:pPr>
              <a:buFont typeface="Arial" panose="020B0604020202020204" pitchFamily="34" charset="0"/>
              <a:buChar char="•"/>
            </a:pPr>
            <a:r>
              <a:rPr lang="en-US" sz="2000" dirty="0">
                <a:solidFill>
                  <a:schemeClr val="tx1"/>
                </a:solidFill>
              </a:rPr>
              <a:t>Improved ICD-9-CM coding </a:t>
            </a:r>
            <a:endParaRPr lang="en-US" sz="2000" dirty="0" smtClean="0">
              <a:solidFill>
                <a:schemeClr val="tx1"/>
              </a:solidFill>
            </a:endParaRPr>
          </a:p>
          <a:p>
            <a:pPr>
              <a:buFont typeface="Arial" panose="020B0604020202020204" pitchFamily="34" charset="0"/>
              <a:buChar char="•"/>
            </a:pPr>
            <a:endParaRPr lang="en-US" sz="2000" dirty="0">
              <a:solidFill>
                <a:schemeClr val="tx1"/>
              </a:solidFill>
            </a:endParaRPr>
          </a:p>
          <a:p>
            <a:pPr>
              <a:buFont typeface="Arial" panose="020B0604020202020204" pitchFamily="34" charset="0"/>
              <a:buChar char="•"/>
            </a:pPr>
            <a:r>
              <a:rPr lang="en-US" sz="2000" dirty="0">
                <a:solidFill>
                  <a:schemeClr val="tx1"/>
                </a:solidFill>
              </a:rPr>
              <a:t>Smoother transition to ICD-10-CM/PCS Collaborative approach to successful transition </a:t>
            </a:r>
          </a:p>
          <a:p>
            <a:pPr lvl="1">
              <a:buFont typeface="Arial" panose="020B0604020202020204" pitchFamily="34" charset="0"/>
              <a:buChar char="•"/>
            </a:pPr>
            <a:r>
              <a:rPr lang="en-US" sz="1600" dirty="0">
                <a:solidFill>
                  <a:schemeClr val="tx1"/>
                </a:solidFill>
              </a:rPr>
              <a:t>Fewer coding errors </a:t>
            </a:r>
          </a:p>
          <a:p>
            <a:pPr lvl="1">
              <a:buFont typeface="Arial" panose="020B0604020202020204" pitchFamily="34" charset="0"/>
              <a:buChar char="•"/>
            </a:pPr>
            <a:r>
              <a:rPr lang="en-US" sz="1600" dirty="0">
                <a:solidFill>
                  <a:schemeClr val="tx1"/>
                </a:solidFill>
              </a:rPr>
              <a:t>Increased coding productivity </a:t>
            </a:r>
          </a:p>
          <a:p>
            <a:pPr lvl="1">
              <a:buFont typeface="Arial" panose="020B0604020202020204" pitchFamily="34" charset="0"/>
              <a:buChar char="•"/>
            </a:pPr>
            <a:r>
              <a:rPr lang="en-US" sz="1600" dirty="0">
                <a:solidFill>
                  <a:schemeClr val="tx1"/>
                </a:solidFill>
              </a:rPr>
              <a:t>Reduced physician queries </a:t>
            </a:r>
          </a:p>
          <a:p>
            <a:pPr lvl="1">
              <a:buFont typeface="Arial" panose="020B0604020202020204" pitchFamily="34" charset="0"/>
              <a:buChar char="•"/>
            </a:pPr>
            <a:r>
              <a:rPr lang="en-US" sz="1600" dirty="0">
                <a:solidFill>
                  <a:schemeClr val="tx1"/>
                </a:solidFill>
              </a:rPr>
              <a:t>Fewer claims denials/rejections </a:t>
            </a:r>
          </a:p>
          <a:p>
            <a:pPr lvl="1">
              <a:buFont typeface="Arial" panose="020B0604020202020204" pitchFamily="34" charset="0"/>
              <a:buChar char="•"/>
            </a:pPr>
            <a:r>
              <a:rPr lang="en-US" sz="1600" dirty="0">
                <a:solidFill>
                  <a:schemeClr val="tx1"/>
                </a:solidFill>
              </a:rPr>
              <a:t>Opportunity to incorporate documentation details into EHR system </a:t>
            </a:r>
          </a:p>
          <a:p>
            <a:pPr>
              <a:buFont typeface="Arial" panose="020B0604020202020204" pitchFamily="34" charset="0"/>
              <a:buChar char="•"/>
            </a:pPr>
            <a:endParaRPr lang="en-US" sz="2000" dirty="0">
              <a:solidFill>
                <a:schemeClr val="tx1"/>
              </a:solidFill>
            </a:endParaRPr>
          </a:p>
        </p:txBody>
      </p:sp>
    </p:spTree>
    <p:extLst>
      <p:ext uri="{BB962C8B-B14F-4D97-AF65-F5344CB8AC3E}">
        <p14:creationId xmlns:p14="http://schemas.microsoft.com/office/powerpoint/2010/main" val="35099081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705" y="0"/>
            <a:ext cx="8229600" cy="1143000"/>
          </a:xfrm>
        </p:spPr>
        <p:txBody>
          <a:bodyPr>
            <a:normAutofit/>
          </a:bodyPr>
          <a:lstStyle/>
          <a:p>
            <a:r>
              <a:rPr lang="en-US" sz="3000" b="1" dirty="0" smtClean="0">
                <a:solidFill>
                  <a:schemeClr val="tx1"/>
                </a:solidFill>
              </a:rPr>
              <a:t>Documentation Improvement Strategies</a:t>
            </a:r>
            <a:endParaRPr lang="en-US" sz="3000" b="1" dirty="0">
              <a:solidFill>
                <a:schemeClr val="tx1"/>
              </a:solidFill>
            </a:endParaRPr>
          </a:p>
        </p:txBody>
      </p:sp>
      <p:sp>
        <p:nvSpPr>
          <p:cNvPr id="3" name="Content Placeholder 2"/>
          <p:cNvSpPr>
            <a:spLocks noGrp="1"/>
          </p:cNvSpPr>
          <p:nvPr>
            <p:ph idx="1"/>
          </p:nvPr>
        </p:nvSpPr>
        <p:spPr>
          <a:xfrm>
            <a:off x="387458" y="1286359"/>
            <a:ext cx="8462074" cy="3523383"/>
          </a:xfrm>
        </p:spPr>
        <p:txBody>
          <a:bodyPr>
            <a:noAutofit/>
          </a:bodyPr>
          <a:lstStyle/>
          <a:p>
            <a:pPr>
              <a:buFont typeface="Arial" panose="020B0604020202020204" pitchFamily="34" charset="0"/>
              <a:buChar char="•"/>
            </a:pPr>
            <a:r>
              <a:rPr lang="en-US" sz="2000" dirty="0">
                <a:solidFill>
                  <a:schemeClr val="tx1"/>
                </a:solidFill>
              </a:rPr>
              <a:t>Identify documentation improvement opportunities that could impact various initiatives, including ICD-10, Meaningful Use, value-based purchasing, present on admission and hospital-acquired condition reporting </a:t>
            </a:r>
            <a:endParaRPr lang="en-US" sz="2000" dirty="0" smtClean="0">
              <a:solidFill>
                <a:schemeClr val="tx1"/>
              </a:solidFill>
            </a:endParaRPr>
          </a:p>
          <a:p>
            <a:pPr>
              <a:buFont typeface="Arial" panose="020B0604020202020204" pitchFamily="34" charset="0"/>
              <a:buChar char="•"/>
            </a:pPr>
            <a:endParaRPr lang="en-US" sz="2000" dirty="0">
              <a:solidFill>
                <a:schemeClr val="tx1"/>
              </a:solidFill>
            </a:endParaRPr>
          </a:p>
          <a:p>
            <a:pPr>
              <a:buFont typeface="Arial" panose="020B0604020202020204" pitchFamily="34" charset="0"/>
              <a:buChar char="•"/>
            </a:pPr>
            <a:r>
              <a:rPr lang="en-US" sz="2000" dirty="0">
                <a:solidFill>
                  <a:schemeClr val="tx1"/>
                </a:solidFill>
              </a:rPr>
              <a:t>Determine best solution for addressing each documentation gap – one size doesn’t fit all </a:t>
            </a:r>
          </a:p>
          <a:p>
            <a:pPr lvl="1">
              <a:buFont typeface="Arial" panose="020B0604020202020204" pitchFamily="34" charset="0"/>
              <a:buChar char="•"/>
            </a:pPr>
            <a:r>
              <a:rPr lang="en-US" sz="1600" i="1" dirty="0" smtClean="0">
                <a:solidFill>
                  <a:schemeClr val="tx1"/>
                </a:solidFill>
              </a:rPr>
              <a:t>Examples</a:t>
            </a:r>
            <a:r>
              <a:rPr lang="en-US" sz="1600" dirty="0" smtClean="0">
                <a:solidFill>
                  <a:schemeClr val="tx1"/>
                </a:solidFill>
              </a:rPr>
              <a:t>: </a:t>
            </a:r>
          </a:p>
          <a:p>
            <a:pPr lvl="2">
              <a:buFont typeface="Arial" panose="020B0604020202020204" pitchFamily="34" charset="0"/>
              <a:buChar char="•"/>
            </a:pPr>
            <a:r>
              <a:rPr lang="en-US" sz="1600" dirty="0" smtClean="0">
                <a:solidFill>
                  <a:schemeClr val="tx1"/>
                </a:solidFill>
              </a:rPr>
              <a:t>Modifications </a:t>
            </a:r>
            <a:r>
              <a:rPr lang="en-US" sz="1600" dirty="0">
                <a:solidFill>
                  <a:schemeClr val="tx1"/>
                </a:solidFill>
              </a:rPr>
              <a:t>to form or template </a:t>
            </a:r>
          </a:p>
          <a:p>
            <a:pPr lvl="2">
              <a:buFont typeface="Arial" panose="020B0604020202020204" pitchFamily="34" charset="0"/>
              <a:buChar char="•"/>
            </a:pPr>
            <a:r>
              <a:rPr lang="en-US" sz="1600" dirty="0" smtClean="0">
                <a:solidFill>
                  <a:schemeClr val="tx1"/>
                </a:solidFill>
              </a:rPr>
              <a:t>System prompts </a:t>
            </a:r>
          </a:p>
          <a:p>
            <a:pPr lvl="2">
              <a:buFont typeface="Arial" panose="020B0604020202020204" pitchFamily="34" charset="0"/>
              <a:buChar char="•"/>
            </a:pPr>
            <a:r>
              <a:rPr lang="en-US" sz="1600" dirty="0" smtClean="0">
                <a:solidFill>
                  <a:schemeClr val="tx1"/>
                </a:solidFill>
              </a:rPr>
              <a:t>Education </a:t>
            </a:r>
          </a:p>
          <a:p>
            <a:pPr lvl="2">
              <a:buFont typeface="Arial" panose="020B0604020202020204" pitchFamily="34" charset="0"/>
              <a:buChar char="•"/>
            </a:pPr>
            <a:r>
              <a:rPr lang="en-US" sz="1600" dirty="0" smtClean="0">
                <a:solidFill>
                  <a:schemeClr val="tx1"/>
                </a:solidFill>
              </a:rPr>
              <a:t>Workflow or operational process changes </a:t>
            </a:r>
          </a:p>
          <a:p>
            <a:pPr lvl="2">
              <a:buFont typeface="Arial" panose="020B0604020202020204" pitchFamily="34" charset="0"/>
              <a:buChar char="•"/>
            </a:pPr>
            <a:endParaRPr lang="en-US" sz="1600" dirty="0" smtClean="0">
              <a:solidFill>
                <a:schemeClr val="tx1"/>
              </a:solidFill>
            </a:endParaRPr>
          </a:p>
          <a:p>
            <a:pPr>
              <a:buFont typeface="Arial" panose="020B0604020202020204" pitchFamily="34" charset="0"/>
              <a:buChar char="•"/>
            </a:pPr>
            <a:r>
              <a:rPr lang="en-US" sz="2000" dirty="0" smtClean="0">
                <a:solidFill>
                  <a:schemeClr val="tx1"/>
                </a:solidFill>
              </a:rPr>
              <a:t>Prioritize </a:t>
            </a:r>
            <a:r>
              <a:rPr lang="en-US" sz="2000" dirty="0">
                <a:solidFill>
                  <a:schemeClr val="tx1"/>
                </a:solidFill>
              </a:rPr>
              <a:t>– start with the “</a:t>
            </a:r>
            <a:r>
              <a:rPr lang="en-US" sz="2000" i="1" dirty="0">
                <a:solidFill>
                  <a:schemeClr val="tx1"/>
                </a:solidFill>
              </a:rPr>
              <a:t>low hanging fruit</a:t>
            </a:r>
            <a:r>
              <a:rPr lang="en-US" sz="2000" dirty="0">
                <a:solidFill>
                  <a:schemeClr val="tx1"/>
                </a:solidFill>
              </a:rPr>
              <a:t>” or issues with greatest impact </a:t>
            </a:r>
          </a:p>
        </p:txBody>
      </p:sp>
    </p:spTree>
    <p:extLst>
      <p:ext uri="{BB962C8B-B14F-4D97-AF65-F5344CB8AC3E}">
        <p14:creationId xmlns:p14="http://schemas.microsoft.com/office/powerpoint/2010/main" val="21900446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706" y="0"/>
            <a:ext cx="8229600" cy="1143000"/>
          </a:xfrm>
        </p:spPr>
        <p:txBody>
          <a:bodyPr>
            <a:normAutofit/>
          </a:bodyPr>
          <a:lstStyle/>
          <a:p>
            <a:r>
              <a:rPr lang="en-US" sz="3000" b="1" dirty="0" smtClean="0"/>
              <a:t>Documentation Improvement Strategies (cont’d)</a:t>
            </a:r>
            <a:endParaRPr lang="en-US" sz="3000" dirty="0"/>
          </a:p>
        </p:txBody>
      </p:sp>
      <p:sp>
        <p:nvSpPr>
          <p:cNvPr id="3" name="Content Placeholder 2"/>
          <p:cNvSpPr>
            <a:spLocks noGrp="1"/>
          </p:cNvSpPr>
          <p:nvPr>
            <p:ph idx="1"/>
          </p:nvPr>
        </p:nvSpPr>
        <p:spPr>
          <a:xfrm>
            <a:off x="488196" y="1274736"/>
            <a:ext cx="8229600" cy="4167839"/>
          </a:xfrm>
        </p:spPr>
        <p:txBody>
          <a:bodyPr>
            <a:normAutofit/>
          </a:bodyPr>
          <a:lstStyle/>
          <a:p>
            <a:pPr>
              <a:buFont typeface="Arial" panose="020B0604020202020204" pitchFamily="34" charset="0"/>
              <a:buChar char="•"/>
            </a:pPr>
            <a:r>
              <a:rPr lang="en-US" sz="2000" dirty="0">
                <a:solidFill>
                  <a:schemeClr val="tx1"/>
                </a:solidFill>
              </a:rPr>
              <a:t>Identify and implement changes in documentation capture processes that would facilitate improvements in clinical documentation practices </a:t>
            </a:r>
          </a:p>
          <a:p>
            <a:pPr lvl="1">
              <a:buFont typeface="Arial" panose="020B0604020202020204" pitchFamily="34" charset="0"/>
              <a:buChar char="•"/>
            </a:pPr>
            <a:r>
              <a:rPr lang="en-US" sz="1600" dirty="0">
                <a:solidFill>
                  <a:schemeClr val="tx1"/>
                </a:solidFill>
              </a:rPr>
              <a:t>Such as;</a:t>
            </a:r>
          </a:p>
          <a:p>
            <a:pPr lvl="2">
              <a:buFont typeface="Arial" panose="020B0604020202020204" pitchFamily="34" charset="0"/>
              <a:buChar char="•"/>
            </a:pPr>
            <a:r>
              <a:rPr lang="en-US" sz="1600" dirty="0">
                <a:solidFill>
                  <a:schemeClr val="tx1"/>
                </a:solidFill>
              </a:rPr>
              <a:t>Use of EHR documentation templates and </a:t>
            </a:r>
            <a:r>
              <a:rPr lang="en-US" sz="1600" dirty="0" smtClean="0">
                <a:solidFill>
                  <a:schemeClr val="tx1"/>
                </a:solidFill>
              </a:rPr>
              <a:t>prompts</a:t>
            </a:r>
          </a:p>
          <a:p>
            <a:pPr lvl="2">
              <a:buFont typeface="Arial" panose="020B0604020202020204" pitchFamily="34" charset="0"/>
              <a:buChar char="•"/>
            </a:pPr>
            <a:endParaRPr lang="en-US" sz="1600" dirty="0">
              <a:solidFill>
                <a:schemeClr val="tx1"/>
              </a:solidFill>
            </a:endParaRPr>
          </a:p>
          <a:p>
            <a:pPr>
              <a:buFont typeface="Arial" panose="020B0604020202020204" pitchFamily="34" charset="0"/>
              <a:buChar char="•"/>
            </a:pPr>
            <a:r>
              <a:rPr lang="en-US" sz="2000" dirty="0">
                <a:solidFill>
                  <a:schemeClr val="tx1"/>
                </a:solidFill>
              </a:rPr>
              <a:t>Key to quality care is to focus on capturing quality information at the point of care </a:t>
            </a:r>
            <a:endParaRPr lang="en-US" sz="2000" dirty="0" smtClean="0">
              <a:solidFill>
                <a:schemeClr val="tx1"/>
              </a:solidFill>
            </a:endParaRPr>
          </a:p>
          <a:p>
            <a:pPr>
              <a:buFont typeface="Arial" panose="020B0604020202020204" pitchFamily="34" charset="0"/>
              <a:buChar char="•"/>
            </a:pPr>
            <a:endParaRPr lang="en-US" sz="2000" dirty="0">
              <a:solidFill>
                <a:schemeClr val="tx1"/>
              </a:solidFill>
            </a:endParaRPr>
          </a:p>
          <a:p>
            <a:pPr>
              <a:buFont typeface="Arial" panose="020B0604020202020204" pitchFamily="34" charset="0"/>
              <a:buChar char="•"/>
            </a:pPr>
            <a:r>
              <a:rPr lang="en-US" sz="2000" dirty="0">
                <a:solidFill>
                  <a:schemeClr val="tx1"/>
                </a:solidFill>
              </a:rPr>
              <a:t>Improving clinical documentation now has immediate benefits </a:t>
            </a:r>
          </a:p>
          <a:p>
            <a:endParaRPr lang="en-US" sz="2000" dirty="0"/>
          </a:p>
        </p:txBody>
      </p:sp>
    </p:spTree>
    <p:extLst>
      <p:ext uri="{BB962C8B-B14F-4D97-AF65-F5344CB8AC3E}">
        <p14:creationId xmlns:p14="http://schemas.microsoft.com/office/powerpoint/2010/main" val="10058818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stretch>
            <a:fillRect/>
          </a:stretch>
        </p:blipFill>
        <p:spPr>
          <a:xfrm>
            <a:off x="2159001" y="992982"/>
            <a:ext cx="6531488" cy="4093369"/>
          </a:xfrm>
          <a:prstGeom prst="rect">
            <a:avLst/>
          </a:prstGeom>
        </p:spPr>
      </p:pic>
      <p:sp>
        <p:nvSpPr>
          <p:cNvPr id="4" name="TextBox 3"/>
          <p:cNvSpPr txBox="1"/>
          <p:nvPr/>
        </p:nvSpPr>
        <p:spPr>
          <a:xfrm>
            <a:off x="132735" y="992982"/>
            <a:ext cx="1803635" cy="707886"/>
          </a:xfrm>
          <a:prstGeom prst="rect">
            <a:avLst/>
          </a:prstGeom>
          <a:noFill/>
        </p:spPr>
        <p:txBody>
          <a:bodyPr wrap="none" rtlCol="0">
            <a:spAutoFit/>
          </a:bodyPr>
          <a:lstStyle/>
          <a:p>
            <a:r>
              <a:rPr lang="en-US" sz="2000" b="1" dirty="0">
                <a:solidFill>
                  <a:schemeClr val="tx1">
                    <a:lumMod val="75000"/>
                    <a:lumOff val="25000"/>
                  </a:schemeClr>
                </a:solidFill>
              </a:rPr>
              <a:t>Example:</a:t>
            </a:r>
          </a:p>
          <a:p>
            <a:r>
              <a:rPr lang="en-US" sz="2000" b="1" dirty="0">
                <a:solidFill>
                  <a:schemeClr val="tx1">
                    <a:lumMod val="75000"/>
                    <a:lumOff val="25000"/>
                  </a:schemeClr>
                </a:solidFill>
              </a:rPr>
              <a:t>What not to do</a:t>
            </a:r>
          </a:p>
        </p:txBody>
      </p:sp>
      <p:sp>
        <p:nvSpPr>
          <p:cNvPr id="2" name="TextBox 1"/>
          <p:cNvSpPr txBox="1"/>
          <p:nvPr/>
        </p:nvSpPr>
        <p:spPr>
          <a:xfrm>
            <a:off x="1593958" y="5158560"/>
            <a:ext cx="6092822" cy="553998"/>
          </a:xfrm>
          <a:prstGeom prst="rect">
            <a:avLst/>
          </a:prstGeom>
          <a:noFill/>
        </p:spPr>
        <p:txBody>
          <a:bodyPr wrap="none" rtlCol="0">
            <a:spAutoFit/>
          </a:bodyPr>
          <a:lstStyle/>
          <a:p>
            <a:pPr algn="ctr"/>
            <a:r>
              <a:rPr lang="en-US" sz="3000" b="1" dirty="0"/>
              <a:t>As always, legibility remains a factor!</a:t>
            </a:r>
          </a:p>
        </p:txBody>
      </p:sp>
    </p:spTree>
    <p:extLst>
      <p:ext uri="{BB962C8B-B14F-4D97-AF65-F5344CB8AC3E}">
        <p14:creationId xmlns:p14="http://schemas.microsoft.com/office/powerpoint/2010/main" val="25282401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smtClean="0">
                <a:solidFill>
                  <a:schemeClr val="tx1"/>
                </a:solidFill>
              </a:rPr>
              <a:t>Take Note</a:t>
            </a:r>
            <a:endParaRPr lang="en-US" sz="3000" b="1" dirty="0">
              <a:solidFill>
                <a:schemeClr val="tx1"/>
              </a:solidFill>
            </a:endParaRP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000" dirty="0">
                <a:solidFill>
                  <a:schemeClr val="tx1"/>
                </a:solidFill>
              </a:rPr>
              <a:t>Accurate data on severity, risk, quality, and outcomes depends on complete, accurate coding and documentation </a:t>
            </a:r>
            <a:endParaRPr lang="en-US" sz="2000" dirty="0" smtClean="0">
              <a:solidFill>
                <a:schemeClr val="tx1"/>
              </a:solidFill>
            </a:endParaRPr>
          </a:p>
          <a:p>
            <a:pPr>
              <a:buFont typeface="Arial" panose="020B0604020202020204" pitchFamily="34" charset="0"/>
              <a:buChar char="•"/>
            </a:pPr>
            <a:endParaRPr lang="en-US" sz="2000" dirty="0">
              <a:solidFill>
                <a:schemeClr val="tx1"/>
              </a:solidFill>
            </a:endParaRPr>
          </a:p>
          <a:p>
            <a:pPr>
              <a:buFont typeface="Arial" panose="020B0604020202020204" pitchFamily="34" charset="0"/>
              <a:buChar char="•"/>
            </a:pPr>
            <a:r>
              <a:rPr lang="en-US" sz="2000" dirty="0">
                <a:solidFill>
                  <a:schemeClr val="tx1"/>
                </a:solidFill>
              </a:rPr>
              <a:t>Non-specific documentation results in non-specific code assignments </a:t>
            </a:r>
            <a:endParaRPr lang="en-US" sz="2000" dirty="0" smtClean="0">
              <a:solidFill>
                <a:schemeClr val="tx1"/>
              </a:solidFill>
            </a:endParaRPr>
          </a:p>
          <a:p>
            <a:pPr>
              <a:buFont typeface="Arial" panose="020B0604020202020204" pitchFamily="34" charset="0"/>
              <a:buChar char="•"/>
            </a:pPr>
            <a:endParaRPr lang="en-US" sz="2000" dirty="0">
              <a:solidFill>
                <a:schemeClr val="tx1"/>
              </a:solidFill>
            </a:endParaRPr>
          </a:p>
          <a:p>
            <a:pPr>
              <a:buFont typeface="Arial" panose="020B0604020202020204" pitchFamily="34" charset="0"/>
              <a:buChar char="•"/>
            </a:pPr>
            <a:r>
              <a:rPr lang="en-US" sz="2000" dirty="0">
                <a:solidFill>
                  <a:schemeClr val="tx1"/>
                </a:solidFill>
              </a:rPr>
              <a:t>ICD-10 should be used to set the “gold standard” for clinical documentation </a:t>
            </a:r>
          </a:p>
          <a:p>
            <a:pPr>
              <a:buFont typeface="Arial" panose="020B0604020202020204" pitchFamily="34" charset="0"/>
              <a:buChar char="•"/>
            </a:pPr>
            <a:endParaRPr lang="en-US" sz="2000" dirty="0">
              <a:solidFill>
                <a:schemeClr val="tx1"/>
              </a:solidFill>
            </a:endParaRPr>
          </a:p>
        </p:txBody>
      </p:sp>
    </p:spTree>
    <p:extLst>
      <p:ext uri="{BB962C8B-B14F-4D97-AF65-F5344CB8AC3E}">
        <p14:creationId xmlns:p14="http://schemas.microsoft.com/office/powerpoint/2010/main" val="33624337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715" y="0"/>
            <a:ext cx="7886700" cy="1208867"/>
          </a:xfrm>
        </p:spPr>
        <p:txBody>
          <a:bodyPr>
            <a:normAutofit/>
          </a:bodyPr>
          <a:lstStyle/>
          <a:p>
            <a:r>
              <a:rPr lang="en-US" sz="3000" b="1" dirty="0" smtClean="0"/>
              <a:t>Revenue Cycle/Operations</a:t>
            </a:r>
            <a:endParaRPr lang="en-US" sz="3000" b="1" dirty="0"/>
          </a:p>
        </p:txBody>
      </p:sp>
      <p:sp>
        <p:nvSpPr>
          <p:cNvPr id="3" name="Content Placeholder 2"/>
          <p:cNvSpPr>
            <a:spLocks noGrp="1"/>
          </p:cNvSpPr>
          <p:nvPr>
            <p:ph idx="1"/>
          </p:nvPr>
        </p:nvSpPr>
        <p:spPr>
          <a:xfrm>
            <a:off x="607195" y="1223916"/>
            <a:ext cx="7744067" cy="4052744"/>
          </a:xfrm>
        </p:spPr>
        <p:txBody>
          <a:bodyPr>
            <a:noAutofit/>
          </a:bodyPr>
          <a:lstStyle/>
          <a:p>
            <a:pPr marL="0" indent="0">
              <a:buNone/>
            </a:pPr>
            <a:r>
              <a:rPr lang="en-US" sz="2000" b="1" i="1" dirty="0">
                <a:solidFill>
                  <a:schemeClr val="tx1"/>
                </a:solidFill>
              </a:rPr>
              <a:t>What you can do to prepare</a:t>
            </a:r>
            <a:r>
              <a:rPr lang="en-US" sz="2000" dirty="0" smtClean="0">
                <a:solidFill>
                  <a:schemeClr val="tx1"/>
                </a:solidFill>
              </a:rPr>
              <a:t>:</a:t>
            </a:r>
          </a:p>
          <a:p>
            <a:pPr>
              <a:buFont typeface="Arial" panose="020B0604020202020204" pitchFamily="34" charset="0"/>
              <a:buChar char="•"/>
            </a:pPr>
            <a:endParaRPr lang="en-US" sz="2000" dirty="0">
              <a:solidFill>
                <a:schemeClr val="tx1"/>
              </a:solidFill>
            </a:endParaRPr>
          </a:p>
          <a:p>
            <a:pPr lvl="1">
              <a:buFont typeface="Arial" panose="020B0604020202020204" pitchFamily="34" charset="0"/>
              <a:buChar char="•"/>
            </a:pPr>
            <a:r>
              <a:rPr lang="en-US" sz="1600" dirty="0">
                <a:solidFill>
                  <a:schemeClr val="tx1"/>
                </a:solidFill>
              </a:rPr>
              <a:t>Ensure your physician order, scheduling, and registration processes and systems store chief complaints in code format today, consistently, with no free text. </a:t>
            </a:r>
          </a:p>
          <a:p>
            <a:pPr marL="150876" lvl="1" indent="0">
              <a:buNone/>
            </a:pPr>
            <a:endParaRPr lang="en-US" sz="1600" dirty="0">
              <a:solidFill>
                <a:schemeClr val="tx1"/>
              </a:solidFill>
            </a:endParaRPr>
          </a:p>
          <a:p>
            <a:pPr lvl="1">
              <a:buFont typeface="Arial" panose="020B0604020202020204" pitchFamily="34" charset="0"/>
              <a:buChar char="•"/>
            </a:pPr>
            <a:r>
              <a:rPr lang="en-US" sz="1600" dirty="0">
                <a:solidFill>
                  <a:schemeClr val="tx1"/>
                </a:solidFill>
              </a:rPr>
              <a:t>Ensure that your Pre-Registration and Registration staff learn ICD-10 and assemble an “ICD-10 Pre-Cert/Auth Group” that keeps up monthly, during the transition, on any changes to payer rules around those rules.</a:t>
            </a:r>
          </a:p>
          <a:p>
            <a:pPr marL="150876" lvl="1" indent="0">
              <a:buNone/>
            </a:pPr>
            <a:endParaRPr lang="en-US" sz="1600" dirty="0">
              <a:solidFill>
                <a:schemeClr val="tx1"/>
              </a:solidFill>
            </a:endParaRPr>
          </a:p>
          <a:p>
            <a:pPr lvl="1">
              <a:buFont typeface="Arial" panose="020B0604020202020204" pitchFamily="34" charset="0"/>
              <a:buChar char="•"/>
            </a:pPr>
            <a:r>
              <a:rPr lang="en-US" sz="1600" dirty="0">
                <a:solidFill>
                  <a:schemeClr val="tx1"/>
                </a:solidFill>
              </a:rPr>
              <a:t>Ensure a strong denial management process where denial outcomes are shared monthly with all departments, and focus on identifying where ICD-10 training gaps have created denials.</a:t>
            </a:r>
          </a:p>
          <a:p>
            <a:pPr lvl="1"/>
            <a:endParaRPr lang="en-US" sz="2000" dirty="0">
              <a:solidFill>
                <a:schemeClr val="tx1"/>
              </a:solidFill>
            </a:endParaRPr>
          </a:p>
        </p:txBody>
      </p:sp>
    </p:spTree>
    <p:extLst>
      <p:ext uri="{BB962C8B-B14F-4D97-AF65-F5344CB8AC3E}">
        <p14:creationId xmlns:p14="http://schemas.microsoft.com/office/powerpoint/2010/main" val="39535158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203" y="0"/>
            <a:ext cx="8229600" cy="1143000"/>
          </a:xfrm>
        </p:spPr>
        <p:txBody>
          <a:bodyPr>
            <a:normAutofit/>
          </a:bodyPr>
          <a:lstStyle/>
          <a:p>
            <a:r>
              <a:rPr lang="en-US" sz="3000" b="1" dirty="0" smtClean="0"/>
              <a:t>Payer Readiness</a:t>
            </a:r>
            <a:endParaRPr lang="en-US" sz="3000" b="1" dirty="0"/>
          </a:p>
        </p:txBody>
      </p:sp>
      <p:sp>
        <p:nvSpPr>
          <p:cNvPr id="3" name="Content Placeholder 2"/>
          <p:cNvSpPr>
            <a:spLocks noGrp="1"/>
          </p:cNvSpPr>
          <p:nvPr>
            <p:ph idx="1"/>
          </p:nvPr>
        </p:nvSpPr>
        <p:spPr/>
        <p:txBody>
          <a:bodyPr>
            <a:normAutofit/>
          </a:bodyPr>
          <a:lstStyle/>
          <a:p>
            <a:r>
              <a:rPr lang="en-US" sz="2000" dirty="0" smtClean="0">
                <a:solidFill>
                  <a:schemeClr val="tx1"/>
                </a:solidFill>
              </a:rPr>
              <a:t>The majority </a:t>
            </a:r>
            <a:r>
              <a:rPr lang="en-US" sz="2000" dirty="0" smtClean="0"/>
              <a:t>of payers are seeking full compliance with the ICD-10 regulation on October 1, 2015</a:t>
            </a:r>
            <a:r>
              <a:rPr lang="en-US" sz="2000" i="1" dirty="0" smtClean="0"/>
              <a:t> (See Appendix for Additional Detail)</a:t>
            </a:r>
          </a:p>
          <a:p>
            <a:pPr marL="0" indent="0">
              <a:buNone/>
            </a:pPr>
            <a:endParaRPr lang="en-US" sz="2000" i="1" dirty="0" smtClean="0"/>
          </a:p>
          <a:p>
            <a:r>
              <a:rPr lang="en-US" sz="2000" i="1" dirty="0" smtClean="0"/>
              <a:t>Areas of Concern include</a:t>
            </a:r>
            <a:r>
              <a:rPr lang="en-US" sz="2000" dirty="0" smtClean="0"/>
              <a:t>:</a:t>
            </a:r>
          </a:p>
          <a:p>
            <a:pPr lvl="1"/>
            <a:r>
              <a:rPr lang="en-US" sz="2000" dirty="0" smtClean="0">
                <a:solidFill>
                  <a:schemeClr val="tx1"/>
                </a:solidFill>
              </a:rPr>
              <a:t>Non-covered entities</a:t>
            </a:r>
          </a:p>
          <a:p>
            <a:pPr lvl="2"/>
            <a:r>
              <a:rPr lang="en-US" sz="1600" dirty="0" smtClean="0"/>
              <a:t>Workers Comp</a:t>
            </a:r>
          </a:p>
          <a:p>
            <a:pPr lvl="3"/>
            <a:r>
              <a:rPr lang="en-US" sz="1200" dirty="0" smtClean="0"/>
              <a:t>Contact your local WC, some are ready to accept ICD-10 codes</a:t>
            </a:r>
          </a:p>
          <a:p>
            <a:pPr lvl="2"/>
            <a:r>
              <a:rPr lang="en-US" sz="1600" dirty="0" smtClean="0">
                <a:solidFill>
                  <a:schemeClr val="tx1"/>
                </a:solidFill>
              </a:rPr>
              <a:t>Auto Insurance  </a:t>
            </a:r>
          </a:p>
          <a:p>
            <a:pPr lvl="3"/>
            <a:r>
              <a:rPr lang="en-US" sz="1200" dirty="0" smtClean="0"/>
              <a:t>Plan to map information within the practice </a:t>
            </a:r>
            <a:endParaRPr lang="en-US" sz="1200" dirty="0" smtClean="0">
              <a:solidFill>
                <a:schemeClr val="tx1"/>
              </a:solidFill>
            </a:endParaRPr>
          </a:p>
          <a:p>
            <a:pPr marL="342900" lvl="1" indent="0">
              <a:buNone/>
            </a:pPr>
            <a:endParaRPr lang="en-US" sz="2000" dirty="0">
              <a:solidFill>
                <a:schemeClr val="tx1"/>
              </a:solidFill>
            </a:endParaRPr>
          </a:p>
        </p:txBody>
      </p:sp>
    </p:spTree>
    <p:extLst>
      <p:ext uri="{BB962C8B-B14F-4D97-AF65-F5344CB8AC3E}">
        <p14:creationId xmlns:p14="http://schemas.microsoft.com/office/powerpoint/2010/main" val="34511921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196" y="0"/>
            <a:ext cx="8229600" cy="1143000"/>
          </a:xfrm>
        </p:spPr>
        <p:txBody>
          <a:bodyPr>
            <a:normAutofit/>
          </a:bodyPr>
          <a:lstStyle/>
          <a:p>
            <a:r>
              <a:rPr lang="en-US" sz="3000" b="1" dirty="0" smtClean="0"/>
              <a:t>Denials</a:t>
            </a:r>
            <a:endParaRPr lang="en-US" sz="3000" b="1" dirty="0"/>
          </a:p>
        </p:txBody>
      </p:sp>
      <p:sp>
        <p:nvSpPr>
          <p:cNvPr id="3" name="Content Placeholder 2"/>
          <p:cNvSpPr>
            <a:spLocks noGrp="1"/>
          </p:cNvSpPr>
          <p:nvPr>
            <p:ph idx="1"/>
          </p:nvPr>
        </p:nvSpPr>
        <p:spPr>
          <a:xfrm>
            <a:off x="650928" y="1407282"/>
            <a:ext cx="7919634" cy="3394472"/>
          </a:xfrm>
        </p:spPr>
        <p:txBody>
          <a:bodyPr>
            <a:noAutofit/>
          </a:bodyPr>
          <a:lstStyle/>
          <a:p>
            <a:pPr>
              <a:buFont typeface="Arial" panose="020B0604020202020204" pitchFamily="34" charset="0"/>
              <a:buChar char="•"/>
            </a:pPr>
            <a:r>
              <a:rPr lang="en-US" sz="2000" dirty="0">
                <a:solidFill>
                  <a:schemeClr val="tx1"/>
                </a:solidFill>
              </a:rPr>
              <a:t>Early snags in ICD-10 processing will undoubtedly depress cash-flow due to processing issues and immediate denials</a:t>
            </a:r>
            <a:r>
              <a:rPr lang="en-US" sz="2000" dirty="0" smtClean="0">
                <a:solidFill>
                  <a:schemeClr val="tx1"/>
                </a:solidFill>
              </a:rPr>
              <a:t>.</a:t>
            </a:r>
          </a:p>
          <a:p>
            <a:pPr marL="0" indent="0">
              <a:buNone/>
            </a:pPr>
            <a:endParaRPr lang="en-US" sz="2000" dirty="0">
              <a:solidFill>
                <a:schemeClr val="tx1"/>
              </a:solidFill>
            </a:endParaRPr>
          </a:p>
          <a:p>
            <a:pPr>
              <a:buFont typeface="Arial" panose="020B0604020202020204" pitchFamily="34" charset="0"/>
              <a:buChar char="•"/>
            </a:pPr>
            <a:r>
              <a:rPr lang="en-US" sz="2000" dirty="0">
                <a:solidFill>
                  <a:schemeClr val="tx1"/>
                </a:solidFill>
              </a:rPr>
              <a:t>Expect denials to increase 100-200% during the initial phase of implementation due to:</a:t>
            </a:r>
          </a:p>
          <a:p>
            <a:pPr lvl="1">
              <a:buFont typeface="Arial" panose="020B0604020202020204" pitchFamily="34" charset="0"/>
              <a:buChar char="•"/>
            </a:pPr>
            <a:r>
              <a:rPr lang="en-US" sz="1600" dirty="0">
                <a:solidFill>
                  <a:schemeClr val="tx1"/>
                </a:solidFill>
              </a:rPr>
              <a:t>Lower productivity</a:t>
            </a:r>
          </a:p>
          <a:p>
            <a:pPr lvl="1">
              <a:buFont typeface="Arial" panose="020B0604020202020204" pitchFamily="34" charset="0"/>
              <a:buChar char="•"/>
            </a:pPr>
            <a:r>
              <a:rPr lang="en-US" sz="1600" dirty="0">
                <a:solidFill>
                  <a:schemeClr val="tx1"/>
                </a:solidFill>
              </a:rPr>
              <a:t>Data entry errors </a:t>
            </a:r>
          </a:p>
          <a:p>
            <a:pPr lvl="1">
              <a:buFont typeface="Arial" panose="020B0604020202020204" pitchFamily="34" charset="0"/>
              <a:buChar char="•"/>
            </a:pPr>
            <a:r>
              <a:rPr lang="en-US" sz="1600" dirty="0">
                <a:solidFill>
                  <a:schemeClr val="tx1"/>
                </a:solidFill>
              </a:rPr>
              <a:t>New payer regulations</a:t>
            </a:r>
          </a:p>
          <a:p>
            <a:pPr lvl="1">
              <a:buFont typeface="Arial" panose="020B0604020202020204" pitchFamily="34" charset="0"/>
              <a:buChar char="•"/>
            </a:pPr>
            <a:r>
              <a:rPr lang="en-US" sz="1600" dirty="0">
                <a:solidFill>
                  <a:schemeClr val="tx1"/>
                </a:solidFill>
              </a:rPr>
              <a:t>Crosswalk interpretation challenges</a:t>
            </a:r>
          </a:p>
        </p:txBody>
      </p:sp>
    </p:spTree>
    <p:extLst>
      <p:ext uri="{BB962C8B-B14F-4D97-AF65-F5344CB8AC3E}">
        <p14:creationId xmlns:p14="http://schemas.microsoft.com/office/powerpoint/2010/main" val="28091796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698" y="0"/>
            <a:ext cx="8229600" cy="1143000"/>
          </a:xfrm>
        </p:spPr>
        <p:txBody>
          <a:bodyPr>
            <a:normAutofit/>
          </a:bodyPr>
          <a:lstStyle/>
          <a:p>
            <a:r>
              <a:rPr lang="en-US" sz="3000" b="1" dirty="0" smtClean="0"/>
              <a:t>Avoid Denials</a:t>
            </a:r>
            <a:endParaRPr lang="en-US" sz="3000" b="1" dirty="0"/>
          </a:p>
        </p:txBody>
      </p:sp>
      <p:sp>
        <p:nvSpPr>
          <p:cNvPr id="3" name="Content Placeholder 2"/>
          <p:cNvSpPr>
            <a:spLocks noGrp="1"/>
          </p:cNvSpPr>
          <p:nvPr>
            <p:ph idx="1"/>
          </p:nvPr>
        </p:nvSpPr>
        <p:spPr>
          <a:xfrm>
            <a:off x="387459" y="1323361"/>
            <a:ext cx="8415578" cy="4209533"/>
          </a:xfrm>
        </p:spPr>
        <p:txBody>
          <a:bodyPr>
            <a:normAutofit/>
          </a:bodyPr>
          <a:lstStyle/>
          <a:p>
            <a:pPr>
              <a:buFont typeface="Arial" panose="020B0604020202020204" pitchFamily="34" charset="0"/>
              <a:buChar char="•"/>
            </a:pPr>
            <a:r>
              <a:rPr lang="en-US" sz="2000" dirty="0">
                <a:solidFill>
                  <a:schemeClr val="tx1"/>
                </a:solidFill>
              </a:rPr>
              <a:t>Establish a ‘war room’ team going into ICD-10 with clear role </a:t>
            </a:r>
            <a:r>
              <a:rPr lang="en-US" sz="2000" dirty="0" smtClean="0">
                <a:solidFill>
                  <a:schemeClr val="tx1"/>
                </a:solidFill>
              </a:rPr>
              <a:t>assignments</a:t>
            </a:r>
          </a:p>
          <a:p>
            <a:pPr>
              <a:buFont typeface="Arial" panose="020B0604020202020204" pitchFamily="34" charset="0"/>
              <a:buChar char="•"/>
            </a:pPr>
            <a:endParaRPr lang="en-US" sz="2000" dirty="0">
              <a:solidFill>
                <a:schemeClr val="tx1"/>
              </a:solidFill>
            </a:endParaRPr>
          </a:p>
          <a:p>
            <a:pPr>
              <a:buFont typeface="Arial" panose="020B0604020202020204" pitchFamily="34" charset="0"/>
              <a:buChar char="•"/>
            </a:pPr>
            <a:r>
              <a:rPr lang="en-US" sz="2000" dirty="0">
                <a:solidFill>
                  <a:schemeClr val="tx1"/>
                </a:solidFill>
              </a:rPr>
              <a:t>Look at current reporting/tracking mechanisms- e.g., </a:t>
            </a:r>
            <a:r>
              <a:rPr lang="en-US" sz="2000" dirty="0" smtClean="0">
                <a:solidFill>
                  <a:schemeClr val="tx1"/>
                </a:solidFill>
              </a:rPr>
              <a:t>pre-</a:t>
            </a:r>
            <a:r>
              <a:rPr lang="en-US" sz="2000" dirty="0" err="1" smtClean="0">
                <a:solidFill>
                  <a:schemeClr val="tx1"/>
                </a:solidFill>
              </a:rPr>
              <a:t>auths</a:t>
            </a:r>
            <a:r>
              <a:rPr lang="en-US" sz="2000" dirty="0" smtClean="0">
                <a:solidFill>
                  <a:schemeClr val="tx1"/>
                </a:solidFill>
              </a:rPr>
              <a:t>/pre-certs</a:t>
            </a:r>
          </a:p>
          <a:p>
            <a:pPr>
              <a:buFont typeface="Arial" panose="020B0604020202020204" pitchFamily="34" charset="0"/>
              <a:buChar char="•"/>
            </a:pPr>
            <a:endParaRPr lang="en-US" sz="2000" dirty="0">
              <a:solidFill>
                <a:schemeClr val="tx1"/>
              </a:solidFill>
            </a:endParaRPr>
          </a:p>
          <a:p>
            <a:pPr>
              <a:buFont typeface="Arial" panose="020B0604020202020204" pitchFamily="34" charset="0"/>
              <a:buChar char="•"/>
            </a:pPr>
            <a:r>
              <a:rPr lang="en-US" sz="2000" dirty="0">
                <a:solidFill>
                  <a:schemeClr val="tx1"/>
                </a:solidFill>
              </a:rPr>
              <a:t>Establish escalation process for recognized ICD-10 </a:t>
            </a:r>
            <a:r>
              <a:rPr lang="en-US" sz="2000" dirty="0" smtClean="0">
                <a:solidFill>
                  <a:schemeClr val="tx1"/>
                </a:solidFill>
              </a:rPr>
              <a:t>issues</a:t>
            </a:r>
          </a:p>
          <a:p>
            <a:pPr>
              <a:buFont typeface="Arial" panose="020B0604020202020204" pitchFamily="34" charset="0"/>
              <a:buChar char="•"/>
            </a:pPr>
            <a:endParaRPr lang="en-US" sz="2000" dirty="0">
              <a:solidFill>
                <a:schemeClr val="tx1"/>
              </a:solidFill>
            </a:endParaRPr>
          </a:p>
          <a:p>
            <a:pPr>
              <a:buFont typeface="Arial" panose="020B0604020202020204" pitchFamily="34" charset="0"/>
              <a:buChar char="•"/>
            </a:pPr>
            <a:r>
              <a:rPr lang="en-US" sz="2000" dirty="0">
                <a:solidFill>
                  <a:schemeClr val="tx1"/>
                </a:solidFill>
              </a:rPr>
              <a:t>How will you respond to Payer issues?</a:t>
            </a:r>
          </a:p>
          <a:p>
            <a:pPr lvl="1">
              <a:buFont typeface="Arial" panose="020B0604020202020204" pitchFamily="34" charset="0"/>
              <a:buChar char="•"/>
            </a:pPr>
            <a:r>
              <a:rPr lang="en-US" sz="1600" dirty="0">
                <a:solidFill>
                  <a:schemeClr val="tx1"/>
                </a:solidFill>
              </a:rPr>
              <a:t>Poor Payer response</a:t>
            </a:r>
          </a:p>
          <a:p>
            <a:pPr lvl="2">
              <a:buFont typeface="Arial" panose="020B0604020202020204" pitchFamily="34" charset="0"/>
              <a:buChar char="•"/>
            </a:pPr>
            <a:r>
              <a:rPr lang="en-US" sz="1200" dirty="0">
                <a:solidFill>
                  <a:schemeClr val="tx1"/>
                </a:solidFill>
              </a:rPr>
              <a:t>Pre-auth/Pre-cert appeals </a:t>
            </a:r>
            <a:r>
              <a:rPr lang="en-US" sz="1200" dirty="0" smtClean="0">
                <a:solidFill>
                  <a:schemeClr val="tx1"/>
                </a:solidFill>
              </a:rPr>
              <a:t>letters</a:t>
            </a:r>
          </a:p>
          <a:p>
            <a:pPr lvl="2">
              <a:buFont typeface="Arial" panose="020B0604020202020204" pitchFamily="34" charset="0"/>
              <a:buChar char="•"/>
            </a:pPr>
            <a:endParaRPr lang="en-US" sz="2000" dirty="0">
              <a:solidFill>
                <a:schemeClr val="tx1"/>
              </a:solidFill>
            </a:endParaRPr>
          </a:p>
          <a:p>
            <a:pPr>
              <a:buFont typeface="Arial" panose="020B0604020202020204" pitchFamily="34" charset="0"/>
              <a:buChar char="•"/>
            </a:pPr>
            <a:r>
              <a:rPr lang="en-US" sz="2000" dirty="0">
                <a:solidFill>
                  <a:schemeClr val="tx1"/>
                </a:solidFill>
              </a:rPr>
              <a:t>Know payer updates – staff must have access</a:t>
            </a:r>
          </a:p>
          <a:p>
            <a:endParaRPr lang="en-US" sz="2000" dirty="0"/>
          </a:p>
          <a:p>
            <a:endParaRPr lang="en-US" sz="2000" dirty="0"/>
          </a:p>
        </p:txBody>
      </p:sp>
    </p:spTree>
    <p:extLst>
      <p:ext uri="{BB962C8B-B14F-4D97-AF65-F5344CB8AC3E}">
        <p14:creationId xmlns:p14="http://schemas.microsoft.com/office/powerpoint/2010/main" val="24750394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49451" y="2985"/>
            <a:ext cx="8229600" cy="1143000"/>
          </a:xfrm>
        </p:spPr>
        <p:txBody>
          <a:bodyPr>
            <a:normAutofit/>
          </a:bodyPr>
          <a:lstStyle/>
          <a:p>
            <a:r>
              <a:rPr lang="en-US" sz="3000" b="1" dirty="0" smtClean="0"/>
              <a:t>Presenter Bio</a:t>
            </a:r>
            <a:endParaRPr lang="en-US" sz="3000" b="1" dirty="0"/>
          </a:p>
        </p:txBody>
      </p:sp>
      <p:sp>
        <p:nvSpPr>
          <p:cNvPr id="4" name="Rectangle 3"/>
          <p:cNvSpPr/>
          <p:nvPr/>
        </p:nvSpPr>
        <p:spPr>
          <a:xfrm>
            <a:off x="2414427" y="1038110"/>
            <a:ext cx="6605587" cy="4647426"/>
          </a:xfrm>
          <a:prstGeom prst="rect">
            <a:avLst/>
          </a:prstGeom>
        </p:spPr>
        <p:txBody>
          <a:bodyPr wrap="square">
            <a:spAutoFit/>
          </a:bodyPr>
          <a:lstStyle/>
          <a:p>
            <a:pPr algn="ctr"/>
            <a:r>
              <a:rPr lang="en-US" b="1" dirty="0"/>
              <a:t>Angela Boynton RHIT, CCS, CPC, CCS-P, COC, CPC-P, CPC-I, </a:t>
            </a:r>
            <a:r>
              <a:rPr lang="en-US" b="1" dirty="0" err="1"/>
              <a:t>CPhT</a:t>
            </a:r>
            <a:endParaRPr lang="en-US" b="1" dirty="0"/>
          </a:p>
          <a:p>
            <a:pPr algn="ctr"/>
            <a:r>
              <a:rPr lang="en-US" sz="2000" i="1" dirty="0"/>
              <a:t>Principal, Boynton Healthcare Management </a:t>
            </a:r>
            <a:r>
              <a:rPr lang="en-US" sz="2000" i="1" dirty="0" smtClean="0"/>
              <a:t>Solutions</a:t>
            </a:r>
          </a:p>
          <a:p>
            <a:pPr algn="ctr"/>
            <a:endParaRPr lang="en-US" sz="1600" dirty="0" smtClean="0"/>
          </a:p>
          <a:p>
            <a:pPr marL="285750" indent="-285750">
              <a:buFont typeface="Arial" panose="020B0604020202020204" pitchFamily="34" charset="0"/>
              <a:buChar char="•"/>
            </a:pPr>
            <a:r>
              <a:rPr lang="en-US" sz="1600" dirty="0"/>
              <a:t>S</a:t>
            </a:r>
            <a:r>
              <a:rPr lang="en-US" sz="1600" dirty="0" smtClean="0"/>
              <a:t>erved health </a:t>
            </a:r>
            <a:r>
              <a:rPr lang="en-US" sz="1600" dirty="0"/>
              <a:t>information management field for over </a:t>
            </a:r>
            <a:r>
              <a:rPr lang="en-US" sz="1600" dirty="0" smtClean="0"/>
              <a:t>10 years</a:t>
            </a:r>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sz="1600" dirty="0" smtClean="0"/>
              <a:t>Director </a:t>
            </a:r>
            <a:r>
              <a:rPr lang="en-US" sz="1600" dirty="0"/>
              <a:t>of 5010/ICD-10 Communication/Adoption and Training at United Health </a:t>
            </a:r>
            <a:r>
              <a:rPr lang="en-US" sz="1600" dirty="0" smtClean="0"/>
              <a:t>Group</a:t>
            </a:r>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sz="1600" dirty="0" smtClean="0"/>
              <a:t>Adjunct faculty </a:t>
            </a:r>
            <a:r>
              <a:rPr lang="en-US" sz="1600" dirty="0"/>
              <a:t>member at Massachusetts Bay Community </a:t>
            </a:r>
            <a:r>
              <a:rPr lang="en-US" sz="1600" dirty="0" smtClean="0"/>
              <a:t>College</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Member of the </a:t>
            </a:r>
            <a:r>
              <a:rPr lang="en-US" sz="1600" dirty="0"/>
              <a:t>ICD-10 curriculum development team for </a:t>
            </a:r>
            <a:r>
              <a:rPr lang="en-US" sz="1600" dirty="0" smtClean="0"/>
              <a:t>AAPC.</a:t>
            </a:r>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sz="1600" dirty="0" smtClean="0"/>
              <a:t>Associate’s degree </a:t>
            </a:r>
            <a:r>
              <a:rPr lang="en-US" sz="1600" dirty="0"/>
              <a:t>in health information </a:t>
            </a:r>
            <a:r>
              <a:rPr lang="en-US" sz="1600" dirty="0" smtClean="0"/>
              <a:t>technology</a:t>
            </a:r>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sz="1600" dirty="0"/>
              <a:t>B</a:t>
            </a:r>
            <a:r>
              <a:rPr lang="en-US" sz="1600" dirty="0" smtClean="0"/>
              <a:t>achelor’s </a:t>
            </a:r>
            <a:r>
              <a:rPr lang="en-US" sz="1600" dirty="0"/>
              <a:t>degree in health care management from Fisher </a:t>
            </a:r>
            <a:r>
              <a:rPr lang="en-US" sz="1600" dirty="0" smtClean="0"/>
              <a:t>College</a:t>
            </a:r>
          </a:p>
          <a:p>
            <a:endParaRPr lang="en-US" sz="1600" dirty="0"/>
          </a:p>
          <a:p>
            <a:pPr marL="285750" indent="-285750">
              <a:buFont typeface="Arial" panose="020B0604020202020204" pitchFamily="34" charset="0"/>
              <a:buChar char="•"/>
            </a:pPr>
            <a:r>
              <a:rPr lang="en-US" sz="1600" dirty="0" smtClean="0"/>
              <a:t>Pursuing </a:t>
            </a:r>
            <a:r>
              <a:rPr lang="en-US" sz="1600" dirty="0"/>
              <a:t>her Master’s Degree in Health Informatics.</a:t>
            </a:r>
          </a:p>
          <a:p>
            <a:r>
              <a:rPr lang="en-US" dirty="0"/>
              <a:t> </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47973" y="1145985"/>
            <a:ext cx="1919874" cy="2008181"/>
          </a:xfrm>
          <a:prstGeom prst="rect">
            <a:avLst/>
          </a:prstGeom>
        </p:spPr>
      </p:pic>
    </p:spTree>
    <p:extLst>
      <p:ext uri="{BB962C8B-B14F-4D97-AF65-F5344CB8AC3E}">
        <p14:creationId xmlns:p14="http://schemas.microsoft.com/office/powerpoint/2010/main" val="6598103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93" y="0"/>
            <a:ext cx="8229600" cy="1143000"/>
          </a:xfrm>
        </p:spPr>
        <p:txBody>
          <a:bodyPr>
            <a:normAutofit/>
          </a:bodyPr>
          <a:lstStyle/>
          <a:p>
            <a:r>
              <a:rPr lang="en-US" sz="3000" b="1" dirty="0" smtClean="0">
                <a:solidFill>
                  <a:schemeClr val="tx1"/>
                </a:solidFill>
              </a:rPr>
              <a:t>Appeals Strategy</a:t>
            </a:r>
            <a:endParaRPr lang="en-US" sz="3000" b="1" dirty="0">
              <a:solidFill>
                <a:schemeClr val="tx1"/>
              </a:solidFill>
            </a:endParaRPr>
          </a:p>
        </p:txBody>
      </p:sp>
      <p:sp>
        <p:nvSpPr>
          <p:cNvPr id="3" name="Content Placeholder 2"/>
          <p:cNvSpPr>
            <a:spLocks noGrp="1"/>
          </p:cNvSpPr>
          <p:nvPr>
            <p:ph idx="1"/>
          </p:nvPr>
        </p:nvSpPr>
        <p:spPr>
          <a:xfrm>
            <a:off x="627681" y="1336730"/>
            <a:ext cx="8229600" cy="4167839"/>
          </a:xfrm>
        </p:spPr>
        <p:txBody>
          <a:bodyPr>
            <a:normAutofit/>
          </a:bodyPr>
          <a:lstStyle/>
          <a:p>
            <a:pPr>
              <a:buFont typeface="Arial" panose="020B0604020202020204" pitchFamily="34" charset="0"/>
              <a:buChar char="•"/>
            </a:pPr>
            <a:r>
              <a:rPr lang="en-US" sz="2000" dirty="0">
                <a:solidFill>
                  <a:schemeClr val="tx1"/>
                </a:solidFill>
              </a:rPr>
              <a:t>Avoid the ICD-10 Perfect </a:t>
            </a:r>
            <a:r>
              <a:rPr lang="en-US" sz="2000" dirty="0" smtClean="0">
                <a:solidFill>
                  <a:schemeClr val="tx1"/>
                </a:solidFill>
              </a:rPr>
              <a:t>Storm</a:t>
            </a:r>
          </a:p>
          <a:p>
            <a:pPr>
              <a:buFont typeface="Arial" panose="020B0604020202020204" pitchFamily="34" charset="0"/>
              <a:buChar char="•"/>
            </a:pPr>
            <a:endParaRPr lang="en-US" sz="2000" dirty="0">
              <a:solidFill>
                <a:schemeClr val="tx1"/>
              </a:solidFill>
            </a:endParaRPr>
          </a:p>
          <a:p>
            <a:pPr>
              <a:buFont typeface="Arial" panose="020B0604020202020204" pitchFamily="34" charset="0"/>
              <a:buChar char="•"/>
            </a:pPr>
            <a:r>
              <a:rPr lang="en-US" sz="2000" dirty="0">
                <a:solidFill>
                  <a:schemeClr val="tx1"/>
                </a:solidFill>
              </a:rPr>
              <a:t>Denial Avoidance</a:t>
            </a:r>
          </a:p>
          <a:p>
            <a:pPr lvl="1">
              <a:buFont typeface="Arial" panose="020B0604020202020204" pitchFamily="34" charset="0"/>
              <a:buChar char="•"/>
            </a:pPr>
            <a:r>
              <a:rPr lang="en-US" sz="1600" dirty="0">
                <a:solidFill>
                  <a:schemeClr val="tx1"/>
                </a:solidFill>
              </a:rPr>
              <a:t>Process improvement for </a:t>
            </a:r>
            <a:r>
              <a:rPr lang="en-US" sz="1600" dirty="0" smtClean="0">
                <a:solidFill>
                  <a:schemeClr val="tx1"/>
                </a:solidFill>
              </a:rPr>
              <a:t>Pre-</a:t>
            </a:r>
            <a:r>
              <a:rPr lang="en-US" sz="1600" dirty="0" err="1" smtClean="0">
                <a:solidFill>
                  <a:schemeClr val="tx1"/>
                </a:solidFill>
              </a:rPr>
              <a:t>Auths</a:t>
            </a:r>
            <a:r>
              <a:rPr lang="en-US" sz="1600" dirty="0" smtClean="0">
                <a:solidFill>
                  <a:schemeClr val="tx1"/>
                </a:solidFill>
              </a:rPr>
              <a:t>/Pre-Certs</a:t>
            </a:r>
          </a:p>
          <a:p>
            <a:pPr lvl="1">
              <a:buFont typeface="Arial" panose="020B0604020202020204" pitchFamily="34" charset="0"/>
              <a:buChar char="•"/>
            </a:pPr>
            <a:endParaRPr lang="en-US" sz="1600" dirty="0" smtClean="0">
              <a:solidFill>
                <a:schemeClr val="tx1"/>
              </a:solidFill>
            </a:endParaRPr>
          </a:p>
          <a:p>
            <a:pPr>
              <a:buFont typeface="Arial" panose="020B0604020202020204" pitchFamily="34" charset="0"/>
              <a:buChar char="•"/>
            </a:pPr>
            <a:r>
              <a:rPr lang="en-US" sz="2000" dirty="0" smtClean="0">
                <a:solidFill>
                  <a:schemeClr val="tx1"/>
                </a:solidFill>
              </a:rPr>
              <a:t>Denial/Appeal </a:t>
            </a:r>
            <a:r>
              <a:rPr lang="en-US" sz="2000" dirty="0">
                <a:solidFill>
                  <a:schemeClr val="tx1"/>
                </a:solidFill>
              </a:rPr>
              <a:t>Success:</a:t>
            </a:r>
          </a:p>
          <a:p>
            <a:pPr lvl="1">
              <a:buFont typeface="Arial" panose="020B0604020202020204" pitchFamily="34" charset="0"/>
              <a:buChar char="•"/>
            </a:pPr>
            <a:r>
              <a:rPr lang="en-US" sz="1600" dirty="0">
                <a:solidFill>
                  <a:schemeClr val="tx1"/>
                </a:solidFill>
              </a:rPr>
              <a:t>Identify Issue</a:t>
            </a:r>
          </a:p>
          <a:p>
            <a:pPr lvl="1">
              <a:buFont typeface="Arial" panose="020B0604020202020204" pitchFamily="34" charset="0"/>
              <a:buChar char="•"/>
            </a:pPr>
            <a:r>
              <a:rPr lang="en-US" sz="1600" dirty="0">
                <a:solidFill>
                  <a:schemeClr val="tx1"/>
                </a:solidFill>
              </a:rPr>
              <a:t>Know the payer’s appeal process</a:t>
            </a:r>
          </a:p>
          <a:p>
            <a:pPr lvl="3">
              <a:buFont typeface="Arial" panose="020B0604020202020204" pitchFamily="34" charset="0"/>
              <a:buChar char="•"/>
            </a:pPr>
            <a:r>
              <a:rPr lang="en-US" sz="1400" dirty="0">
                <a:solidFill>
                  <a:schemeClr val="tx1"/>
                </a:solidFill>
              </a:rPr>
              <a:t>Tiered Appeals </a:t>
            </a:r>
          </a:p>
          <a:p>
            <a:pPr lvl="4">
              <a:buFont typeface="Arial" panose="020B0604020202020204" pitchFamily="34" charset="0"/>
              <a:buChar char="•"/>
            </a:pPr>
            <a:r>
              <a:rPr lang="en-US" sz="1200" dirty="0">
                <a:solidFill>
                  <a:schemeClr val="tx1"/>
                </a:solidFill>
              </a:rPr>
              <a:t>Level I Appeals vs Level II Appeals </a:t>
            </a:r>
          </a:p>
          <a:p>
            <a:pPr lvl="1"/>
            <a:endParaRPr lang="en-US" sz="2000" dirty="0">
              <a:solidFill>
                <a:schemeClr val="tx1"/>
              </a:solidFill>
            </a:endParaRPr>
          </a:p>
        </p:txBody>
      </p:sp>
    </p:spTree>
    <p:extLst>
      <p:ext uri="{BB962C8B-B14F-4D97-AF65-F5344CB8AC3E}">
        <p14:creationId xmlns:p14="http://schemas.microsoft.com/office/powerpoint/2010/main" val="30389994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698" y="0"/>
            <a:ext cx="8229600" cy="1143000"/>
          </a:xfrm>
        </p:spPr>
        <p:txBody>
          <a:bodyPr>
            <a:normAutofit/>
          </a:bodyPr>
          <a:lstStyle/>
          <a:p>
            <a:r>
              <a:rPr lang="en-US" sz="3000" b="1" dirty="0" smtClean="0"/>
              <a:t>Appeals Strategy</a:t>
            </a:r>
            <a:endParaRPr lang="en-US" sz="3000" b="1" dirty="0"/>
          </a:p>
        </p:txBody>
      </p:sp>
      <p:sp>
        <p:nvSpPr>
          <p:cNvPr id="3" name="Content Placeholder 2"/>
          <p:cNvSpPr>
            <a:spLocks noGrp="1"/>
          </p:cNvSpPr>
          <p:nvPr>
            <p:ph idx="1"/>
          </p:nvPr>
        </p:nvSpPr>
        <p:spPr>
          <a:xfrm>
            <a:off x="581186" y="1305733"/>
            <a:ext cx="8229600" cy="4167839"/>
          </a:xfrm>
        </p:spPr>
        <p:txBody>
          <a:bodyPr>
            <a:noAutofit/>
          </a:bodyPr>
          <a:lstStyle/>
          <a:p>
            <a:pPr>
              <a:buFont typeface="Arial" panose="020B0604020202020204" pitchFamily="34" charset="0"/>
              <a:buChar char="•"/>
            </a:pPr>
            <a:r>
              <a:rPr lang="en-US" sz="2000" dirty="0"/>
              <a:t>Vigilance will be needed and the must be knowledge and review of contracts with Payers</a:t>
            </a:r>
            <a:r>
              <a:rPr lang="en-US" sz="2000" dirty="0" smtClean="0"/>
              <a:t>.</a:t>
            </a:r>
          </a:p>
          <a:p>
            <a:pPr>
              <a:buFont typeface="Arial" panose="020B0604020202020204" pitchFamily="34" charset="0"/>
              <a:buChar char="•"/>
            </a:pPr>
            <a:endParaRPr lang="en-US" sz="2000" dirty="0"/>
          </a:p>
          <a:p>
            <a:pPr>
              <a:buFont typeface="Arial" panose="020B0604020202020204" pitchFamily="34" charset="0"/>
              <a:buChar char="•"/>
            </a:pPr>
            <a:r>
              <a:rPr lang="en-US" sz="2000" dirty="0"/>
              <a:t>Know your payer’s appeal </a:t>
            </a:r>
            <a:r>
              <a:rPr lang="en-US" sz="2000" dirty="0" smtClean="0"/>
              <a:t>process</a:t>
            </a:r>
          </a:p>
          <a:p>
            <a:pPr>
              <a:buFont typeface="Arial" panose="020B0604020202020204" pitchFamily="34" charset="0"/>
              <a:buChar char="•"/>
            </a:pPr>
            <a:endParaRPr lang="en-US" sz="2000" dirty="0"/>
          </a:p>
          <a:p>
            <a:pPr>
              <a:buFont typeface="Arial" panose="020B0604020202020204" pitchFamily="34" charset="0"/>
              <a:buChar char="•"/>
            </a:pPr>
            <a:r>
              <a:rPr lang="en-US" sz="2000" dirty="0"/>
              <a:t>Know your payer’s regulatory body (DOI, </a:t>
            </a:r>
            <a:r>
              <a:rPr lang="en-US" sz="2000" dirty="0" smtClean="0"/>
              <a:t>etc.)</a:t>
            </a:r>
          </a:p>
          <a:p>
            <a:pPr>
              <a:buFont typeface="Arial" panose="020B0604020202020204" pitchFamily="34" charset="0"/>
              <a:buChar char="•"/>
            </a:pPr>
            <a:endParaRPr lang="en-US" sz="2000" dirty="0"/>
          </a:p>
          <a:p>
            <a:pPr>
              <a:buFont typeface="Arial" panose="020B0604020202020204" pitchFamily="34" charset="0"/>
              <a:buChar char="•"/>
            </a:pPr>
            <a:r>
              <a:rPr lang="en-US" sz="2000" dirty="0"/>
              <a:t>If it gets bad consider outsourcing the Appeals Process</a:t>
            </a:r>
            <a:br>
              <a:rPr lang="en-US" sz="2000" dirty="0"/>
            </a:br>
            <a:endParaRPr lang="en-US" sz="2000" dirty="0"/>
          </a:p>
        </p:txBody>
      </p:sp>
    </p:spTree>
    <p:extLst>
      <p:ext uri="{BB962C8B-B14F-4D97-AF65-F5344CB8AC3E}">
        <p14:creationId xmlns:p14="http://schemas.microsoft.com/office/powerpoint/2010/main" val="24707141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000" b="1" dirty="0" smtClean="0">
                <a:solidFill>
                  <a:schemeClr val="tx1"/>
                </a:solidFill>
              </a:rPr>
              <a:t>Sample Appeals Text </a:t>
            </a:r>
            <a:endParaRPr lang="en-US" sz="3000" b="1" dirty="0">
              <a:solidFill>
                <a:schemeClr val="tx1"/>
              </a:solidFill>
            </a:endParaRPr>
          </a:p>
        </p:txBody>
      </p:sp>
      <p:sp>
        <p:nvSpPr>
          <p:cNvPr id="3" name="Content Placeholder 2"/>
          <p:cNvSpPr>
            <a:spLocks noGrp="1"/>
          </p:cNvSpPr>
          <p:nvPr>
            <p:ph idx="1"/>
          </p:nvPr>
        </p:nvSpPr>
        <p:spPr>
          <a:xfrm>
            <a:off x="480447" y="1377421"/>
            <a:ext cx="8229600" cy="3680222"/>
          </a:xfrm>
        </p:spPr>
        <p:txBody>
          <a:bodyPr>
            <a:noAutofit/>
          </a:bodyPr>
          <a:lstStyle/>
          <a:p>
            <a:pPr marL="0" indent="0">
              <a:buNone/>
            </a:pPr>
            <a:r>
              <a:rPr lang="en-US" sz="2000" b="1" i="1" dirty="0">
                <a:solidFill>
                  <a:schemeClr val="tx1"/>
                </a:solidFill>
              </a:rPr>
              <a:t>Sample Pre-Auth/Pre-Cert appeal letter - No response</a:t>
            </a:r>
            <a:r>
              <a:rPr lang="en-US" sz="2000" b="1" i="1" dirty="0" smtClean="0">
                <a:solidFill>
                  <a:schemeClr val="tx1"/>
                </a:solidFill>
              </a:rPr>
              <a:t>:</a:t>
            </a:r>
          </a:p>
          <a:p>
            <a:pPr marL="0" indent="0">
              <a:buNone/>
            </a:pPr>
            <a:endParaRPr lang="en-US" sz="2000" b="1" i="1" dirty="0">
              <a:solidFill>
                <a:schemeClr val="tx1"/>
              </a:solidFill>
            </a:endParaRPr>
          </a:p>
          <a:p>
            <a:pPr marL="0" indent="0" algn="just">
              <a:buNone/>
            </a:pPr>
            <a:r>
              <a:rPr lang="en-US" sz="2000" i="1" dirty="0">
                <a:solidFill>
                  <a:schemeClr val="tx1"/>
                </a:solidFill>
              </a:rPr>
              <a:t>“Our practice requested pre-authorization from your organization in regards to the care for the above listed patient on (date). To date no response has been received from your company.</a:t>
            </a:r>
          </a:p>
          <a:p>
            <a:pPr marL="0" indent="0" algn="just">
              <a:buNone/>
            </a:pPr>
            <a:r>
              <a:rPr lang="en-US" sz="2000" i="1" dirty="0">
                <a:solidFill>
                  <a:schemeClr val="tx1"/>
                </a:solidFill>
              </a:rPr>
              <a:t>Your failure to promptly respond to the request breeches industry recognized standards of care management and accreditation standards. We seek resolution to this matter immediately.” </a:t>
            </a:r>
          </a:p>
          <a:p>
            <a:pPr marL="0" indent="0" algn="just">
              <a:buNone/>
            </a:pPr>
            <a:endParaRPr lang="en-US" sz="2000" i="1" dirty="0">
              <a:solidFill>
                <a:schemeClr val="tx1"/>
              </a:solidFill>
            </a:endParaRPr>
          </a:p>
          <a:p>
            <a:pPr marL="0" indent="0" algn="ctr">
              <a:buNone/>
            </a:pPr>
            <a:r>
              <a:rPr lang="en-US" sz="2000" b="1" dirty="0">
                <a:solidFill>
                  <a:schemeClr val="tx1"/>
                </a:solidFill>
              </a:rPr>
              <a:t>Pre-auth/Pre-cert denials delay care.</a:t>
            </a:r>
          </a:p>
          <a:p>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endParaRPr lang="en-US" sz="2000" dirty="0">
              <a:solidFill>
                <a:schemeClr val="tx1"/>
              </a:solidFill>
            </a:endParaRPr>
          </a:p>
        </p:txBody>
      </p:sp>
    </p:spTree>
    <p:extLst>
      <p:ext uri="{BB962C8B-B14F-4D97-AF65-F5344CB8AC3E}">
        <p14:creationId xmlns:p14="http://schemas.microsoft.com/office/powerpoint/2010/main" val="8615895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705" y="0"/>
            <a:ext cx="8229600" cy="1143000"/>
          </a:xfrm>
        </p:spPr>
        <p:txBody>
          <a:bodyPr>
            <a:normAutofit/>
          </a:bodyPr>
          <a:lstStyle/>
          <a:p>
            <a:r>
              <a:rPr lang="en-US" sz="3000" b="1" dirty="0" smtClean="0">
                <a:solidFill>
                  <a:schemeClr val="tx1"/>
                </a:solidFill>
              </a:rPr>
              <a:t>Appeals Process</a:t>
            </a:r>
            <a:endParaRPr lang="en-US" sz="3000" b="1" dirty="0">
              <a:solidFill>
                <a:schemeClr val="tx1"/>
              </a:solidFill>
            </a:endParaRPr>
          </a:p>
        </p:txBody>
      </p:sp>
      <p:sp>
        <p:nvSpPr>
          <p:cNvPr id="3" name="Content Placeholder 2"/>
          <p:cNvSpPr>
            <a:spLocks noGrp="1"/>
          </p:cNvSpPr>
          <p:nvPr>
            <p:ph idx="1"/>
          </p:nvPr>
        </p:nvSpPr>
        <p:spPr>
          <a:xfrm>
            <a:off x="356461" y="948003"/>
            <a:ext cx="8524068" cy="3394472"/>
          </a:xfrm>
        </p:spPr>
        <p:txBody>
          <a:bodyPr>
            <a:noAutofit/>
          </a:bodyPr>
          <a:lstStyle/>
          <a:p>
            <a:pPr marL="0" indent="0">
              <a:buNone/>
            </a:pPr>
            <a:r>
              <a:rPr lang="en-US" sz="2000" b="1" i="1" dirty="0">
                <a:solidFill>
                  <a:schemeClr val="tx1"/>
                </a:solidFill>
              </a:rPr>
              <a:t>What should we </a:t>
            </a:r>
            <a:r>
              <a:rPr lang="en-US" sz="2000" b="1" i="1" dirty="0" smtClean="0">
                <a:solidFill>
                  <a:schemeClr val="tx1"/>
                </a:solidFill>
              </a:rPr>
              <a:t>appeal?</a:t>
            </a:r>
          </a:p>
          <a:p>
            <a:r>
              <a:rPr lang="en-US" sz="2000" dirty="0" smtClean="0">
                <a:solidFill>
                  <a:schemeClr val="tx1"/>
                </a:solidFill>
              </a:rPr>
              <a:t>Potentially </a:t>
            </a:r>
            <a:r>
              <a:rPr lang="en-US" sz="2000" dirty="0">
                <a:solidFill>
                  <a:schemeClr val="tx1"/>
                </a:solidFill>
              </a:rPr>
              <a:t>review appeal </a:t>
            </a:r>
            <a:r>
              <a:rPr lang="en-US" sz="2000" dirty="0" smtClean="0">
                <a:solidFill>
                  <a:schemeClr val="tx1"/>
                </a:solidFill>
              </a:rPr>
              <a:t>thresholds</a:t>
            </a:r>
          </a:p>
          <a:p>
            <a:endParaRPr lang="en-US" sz="2000" dirty="0" smtClean="0">
              <a:solidFill>
                <a:schemeClr val="tx1"/>
              </a:solidFill>
            </a:endParaRPr>
          </a:p>
          <a:p>
            <a:pPr lvl="1"/>
            <a:r>
              <a:rPr lang="en-US" sz="2000" dirty="0" smtClean="0">
                <a:solidFill>
                  <a:schemeClr val="tx1"/>
                </a:solidFill>
              </a:rPr>
              <a:t>EMR/Practice </a:t>
            </a:r>
            <a:r>
              <a:rPr lang="en-US" sz="2000" dirty="0">
                <a:solidFill>
                  <a:schemeClr val="tx1"/>
                </a:solidFill>
              </a:rPr>
              <a:t>Management </a:t>
            </a:r>
            <a:r>
              <a:rPr lang="en-US" sz="2000" dirty="0" smtClean="0">
                <a:solidFill>
                  <a:schemeClr val="tx1"/>
                </a:solidFill>
              </a:rPr>
              <a:t>System/Encoder</a:t>
            </a:r>
          </a:p>
          <a:p>
            <a:pPr lvl="1"/>
            <a:endParaRPr lang="en-US" sz="2000" dirty="0" smtClean="0">
              <a:solidFill>
                <a:schemeClr val="tx1"/>
              </a:solidFill>
            </a:endParaRPr>
          </a:p>
          <a:p>
            <a:pPr lvl="1"/>
            <a:r>
              <a:rPr lang="en-US" sz="2000" dirty="0" smtClean="0">
                <a:solidFill>
                  <a:schemeClr val="tx1"/>
                </a:solidFill>
              </a:rPr>
              <a:t>Anticipate </a:t>
            </a:r>
            <a:r>
              <a:rPr lang="en-US" sz="2000" dirty="0">
                <a:solidFill>
                  <a:schemeClr val="tx1"/>
                </a:solidFill>
              </a:rPr>
              <a:t>many more coding related </a:t>
            </a:r>
            <a:r>
              <a:rPr lang="en-US" sz="2000" dirty="0" smtClean="0">
                <a:solidFill>
                  <a:schemeClr val="tx1"/>
                </a:solidFill>
              </a:rPr>
              <a:t>denials</a:t>
            </a:r>
          </a:p>
          <a:p>
            <a:pPr lvl="1"/>
            <a:endParaRPr lang="en-US" sz="2000" dirty="0" smtClean="0">
              <a:solidFill>
                <a:schemeClr val="tx1"/>
              </a:solidFill>
            </a:endParaRPr>
          </a:p>
          <a:p>
            <a:pPr lvl="1"/>
            <a:r>
              <a:rPr lang="en-US" sz="2000" dirty="0" smtClean="0">
                <a:solidFill>
                  <a:schemeClr val="tx1"/>
                </a:solidFill>
              </a:rPr>
              <a:t>Technology </a:t>
            </a:r>
            <a:r>
              <a:rPr lang="en-US" sz="2000" dirty="0">
                <a:solidFill>
                  <a:schemeClr val="tx1"/>
                </a:solidFill>
              </a:rPr>
              <a:t>is your friend in this </a:t>
            </a:r>
            <a:r>
              <a:rPr lang="en-US" sz="2000" dirty="0" smtClean="0">
                <a:solidFill>
                  <a:schemeClr val="tx1"/>
                </a:solidFill>
              </a:rPr>
              <a:t>process</a:t>
            </a:r>
          </a:p>
          <a:p>
            <a:pPr lvl="1"/>
            <a:endParaRPr lang="en-US" sz="2000" dirty="0" smtClean="0">
              <a:solidFill>
                <a:schemeClr val="tx1"/>
              </a:solidFill>
            </a:endParaRPr>
          </a:p>
          <a:p>
            <a:pPr lvl="1"/>
            <a:r>
              <a:rPr lang="en-US" sz="2000" dirty="0" smtClean="0">
                <a:solidFill>
                  <a:schemeClr val="tx1"/>
                </a:solidFill>
              </a:rPr>
              <a:t>Look </a:t>
            </a:r>
            <a:r>
              <a:rPr lang="en-US" sz="2000" dirty="0">
                <a:solidFill>
                  <a:schemeClr val="tx1"/>
                </a:solidFill>
              </a:rPr>
              <a:t>for trends – and be ready to appeal drastic variations </a:t>
            </a:r>
            <a:r>
              <a:rPr lang="en-US" sz="2000" dirty="0" smtClean="0">
                <a:solidFill>
                  <a:schemeClr val="tx1"/>
                </a:solidFill>
              </a:rPr>
              <a:t>in:</a:t>
            </a:r>
          </a:p>
          <a:p>
            <a:pPr lvl="2"/>
            <a:r>
              <a:rPr lang="en-US" sz="1600" dirty="0" smtClean="0">
                <a:solidFill>
                  <a:schemeClr val="tx1"/>
                </a:solidFill>
              </a:rPr>
              <a:t>Conditions/Code </a:t>
            </a:r>
            <a:r>
              <a:rPr lang="en-US" sz="1600" dirty="0">
                <a:solidFill>
                  <a:schemeClr val="tx1"/>
                </a:solidFill>
              </a:rPr>
              <a:t>– </a:t>
            </a:r>
            <a:r>
              <a:rPr lang="en-US" sz="1600" dirty="0" smtClean="0">
                <a:solidFill>
                  <a:schemeClr val="tx1"/>
                </a:solidFill>
              </a:rPr>
              <a:t>bundling/mismatch/down coding</a:t>
            </a:r>
            <a:endParaRPr lang="en-US" sz="1600" dirty="0"/>
          </a:p>
          <a:p>
            <a:pPr lvl="2"/>
            <a:r>
              <a:rPr lang="en-US" sz="1600" dirty="0" smtClean="0">
                <a:solidFill>
                  <a:schemeClr val="tx1"/>
                </a:solidFill>
              </a:rPr>
              <a:t>Payers </a:t>
            </a:r>
            <a:r>
              <a:rPr lang="en-US" sz="1600" dirty="0">
                <a:solidFill>
                  <a:schemeClr val="tx1"/>
                </a:solidFill>
              </a:rPr>
              <a:t>– anticipate Medicare denial rates to </a:t>
            </a:r>
            <a:r>
              <a:rPr lang="en-US" sz="1600" dirty="0" smtClean="0">
                <a:solidFill>
                  <a:schemeClr val="tx1"/>
                </a:solidFill>
              </a:rPr>
              <a:t>shift</a:t>
            </a:r>
          </a:p>
          <a:p>
            <a:pPr lvl="2"/>
            <a:r>
              <a:rPr lang="en-US" sz="1600" dirty="0" smtClean="0">
                <a:solidFill>
                  <a:schemeClr val="tx1"/>
                </a:solidFill>
              </a:rPr>
              <a:t>Procedures </a:t>
            </a:r>
            <a:r>
              <a:rPr lang="en-US" sz="1600" dirty="0">
                <a:solidFill>
                  <a:schemeClr val="tx1"/>
                </a:solidFill>
              </a:rPr>
              <a:t>– for revenue neutrality – most common </a:t>
            </a:r>
            <a:r>
              <a:rPr lang="en-US" sz="1600" dirty="0" smtClean="0">
                <a:solidFill>
                  <a:schemeClr val="tx1"/>
                </a:solidFill>
              </a:rPr>
              <a:t>procedures</a:t>
            </a:r>
          </a:p>
          <a:p>
            <a:pPr lvl="3"/>
            <a:r>
              <a:rPr lang="en-US" sz="1400" dirty="0" smtClean="0">
                <a:solidFill>
                  <a:schemeClr val="tx1"/>
                </a:solidFill>
              </a:rPr>
              <a:t>Payer </a:t>
            </a:r>
            <a:r>
              <a:rPr lang="en-US" sz="1400" dirty="0">
                <a:solidFill>
                  <a:schemeClr val="tx1"/>
                </a:solidFill>
              </a:rPr>
              <a:t>contracts will be crucial in this discussion</a:t>
            </a:r>
          </a:p>
        </p:txBody>
      </p:sp>
    </p:spTree>
    <p:extLst>
      <p:ext uri="{BB962C8B-B14F-4D97-AF65-F5344CB8AC3E}">
        <p14:creationId xmlns:p14="http://schemas.microsoft.com/office/powerpoint/2010/main" val="14801601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077" y="0"/>
            <a:ext cx="8229600" cy="1143000"/>
          </a:xfrm>
        </p:spPr>
        <p:txBody>
          <a:bodyPr>
            <a:normAutofit/>
          </a:bodyPr>
          <a:lstStyle/>
          <a:p>
            <a:r>
              <a:rPr lang="en-US" sz="3000" b="1" dirty="0" smtClean="0">
                <a:solidFill>
                  <a:schemeClr val="tx1"/>
                </a:solidFill>
              </a:rPr>
              <a:t>Appeals Process</a:t>
            </a:r>
            <a:endParaRPr lang="en-US" sz="3000" b="1" dirty="0">
              <a:solidFill>
                <a:schemeClr val="tx1"/>
              </a:solidFill>
            </a:endParaRPr>
          </a:p>
        </p:txBody>
      </p:sp>
      <p:sp>
        <p:nvSpPr>
          <p:cNvPr id="3" name="Content Placeholder 2"/>
          <p:cNvSpPr>
            <a:spLocks noGrp="1"/>
          </p:cNvSpPr>
          <p:nvPr>
            <p:ph idx="1"/>
          </p:nvPr>
        </p:nvSpPr>
        <p:spPr>
          <a:xfrm>
            <a:off x="832338" y="1600201"/>
            <a:ext cx="7479324" cy="4167839"/>
          </a:xfrm>
        </p:spPr>
        <p:txBody>
          <a:bodyPr>
            <a:normAutofit/>
          </a:bodyPr>
          <a:lstStyle/>
          <a:p>
            <a:r>
              <a:rPr lang="en-US" sz="2000" dirty="0">
                <a:solidFill>
                  <a:schemeClr val="tx1"/>
                </a:solidFill>
              </a:rPr>
              <a:t>Demand coding guidelines/authorities that the payers are using</a:t>
            </a:r>
          </a:p>
          <a:p>
            <a:pPr lvl="1"/>
            <a:r>
              <a:rPr lang="en-US" sz="1600" dirty="0">
                <a:solidFill>
                  <a:schemeClr val="tx1"/>
                </a:solidFill>
              </a:rPr>
              <a:t>Consistency is key in how payers apply the rules</a:t>
            </a:r>
          </a:p>
          <a:p>
            <a:pPr lvl="1"/>
            <a:r>
              <a:rPr lang="en-US" sz="1600" dirty="0">
                <a:solidFill>
                  <a:schemeClr val="tx1"/>
                </a:solidFill>
              </a:rPr>
              <a:t>Cite your coding (or other) authority in your appeal letter</a:t>
            </a:r>
          </a:p>
          <a:p>
            <a:pPr marL="342900" lvl="1" indent="0">
              <a:buNone/>
            </a:pPr>
            <a:endParaRPr lang="en-US" sz="2000" i="1" dirty="0" smtClean="0">
              <a:solidFill>
                <a:schemeClr val="tx1"/>
              </a:solidFill>
            </a:endParaRPr>
          </a:p>
          <a:p>
            <a:pPr marL="342900" lvl="1" indent="0">
              <a:buNone/>
            </a:pPr>
            <a:endParaRPr lang="en-US" sz="2000" i="1" dirty="0">
              <a:solidFill>
                <a:schemeClr val="tx1"/>
              </a:solidFill>
            </a:endParaRPr>
          </a:p>
          <a:p>
            <a:pPr marL="342900" lvl="1" indent="0">
              <a:buNone/>
            </a:pPr>
            <a:r>
              <a:rPr lang="en-US" sz="2000" i="1" dirty="0">
                <a:solidFill>
                  <a:schemeClr val="tx1"/>
                </a:solidFill>
              </a:rPr>
              <a:t>“If your organization used published coding guidelines, please provide the publisher and section so that we may verify the accuracy of these rules and application”</a:t>
            </a:r>
          </a:p>
        </p:txBody>
      </p:sp>
    </p:spTree>
    <p:extLst>
      <p:ext uri="{BB962C8B-B14F-4D97-AF65-F5344CB8AC3E}">
        <p14:creationId xmlns:p14="http://schemas.microsoft.com/office/powerpoint/2010/main" val="17594656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138" y="0"/>
            <a:ext cx="8229600" cy="1143000"/>
          </a:xfrm>
        </p:spPr>
        <p:txBody>
          <a:bodyPr>
            <a:normAutofit/>
          </a:bodyPr>
          <a:lstStyle/>
          <a:p>
            <a:r>
              <a:rPr lang="en-US" sz="3000" b="1" dirty="0" smtClean="0">
                <a:solidFill>
                  <a:schemeClr val="tx1"/>
                </a:solidFill>
              </a:rPr>
              <a:t>APPENDIX - Payer Readiness</a:t>
            </a:r>
            <a:endParaRPr lang="en-US" sz="3000" b="1" dirty="0">
              <a:solidFill>
                <a:schemeClr val="tx1"/>
              </a:solidFill>
            </a:endParaRPr>
          </a:p>
        </p:txBody>
      </p:sp>
      <p:sp>
        <p:nvSpPr>
          <p:cNvPr id="3" name="Content Placeholder 2"/>
          <p:cNvSpPr>
            <a:spLocks noGrp="1"/>
          </p:cNvSpPr>
          <p:nvPr>
            <p:ph idx="1"/>
          </p:nvPr>
        </p:nvSpPr>
        <p:spPr>
          <a:xfrm>
            <a:off x="762000" y="1236785"/>
            <a:ext cx="8229600" cy="4167839"/>
          </a:xfrm>
        </p:spPr>
        <p:txBody>
          <a:bodyPr>
            <a:normAutofit/>
          </a:bodyPr>
          <a:lstStyle/>
          <a:p>
            <a:pPr marL="0" indent="0">
              <a:buNone/>
            </a:pPr>
            <a:r>
              <a:rPr lang="en-US" sz="2000" b="1" i="1" dirty="0">
                <a:solidFill>
                  <a:schemeClr val="tx1"/>
                </a:solidFill>
              </a:rPr>
              <a:t>Anthem</a:t>
            </a:r>
          </a:p>
          <a:p>
            <a:pPr lvl="1">
              <a:buFont typeface="Arial" panose="020B0604020202020204" pitchFamily="34" charset="0"/>
              <a:buChar char="•"/>
            </a:pPr>
            <a:r>
              <a:rPr lang="en-US" sz="1800" dirty="0">
                <a:solidFill>
                  <a:schemeClr val="tx1"/>
                </a:solidFill>
              </a:rPr>
              <a:t>Working to ensure successful business processes, policies, and procedures the ICD-10 </a:t>
            </a:r>
            <a:r>
              <a:rPr lang="en-US" sz="1800" dirty="0" smtClean="0">
                <a:solidFill>
                  <a:schemeClr val="tx1"/>
                </a:solidFill>
              </a:rPr>
              <a:t>implementation</a:t>
            </a:r>
          </a:p>
          <a:p>
            <a:pPr lvl="1">
              <a:buFont typeface="Arial" panose="020B0604020202020204" pitchFamily="34" charset="0"/>
              <a:buChar char="•"/>
            </a:pPr>
            <a:endParaRPr lang="en-US" sz="1800" dirty="0">
              <a:solidFill>
                <a:schemeClr val="tx1"/>
              </a:solidFill>
            </a:endParaRPr>
          </a:p>
          <a:p>
            <a:pPr lvl="1">
              <a:buFont typeface="Arial" panose="020B0604020202020204" pitchFamily="34" charset="0"/>
              <a:buChar char="•"/>
            </a:pPr>
            <a:r>
              <a:rPr lang="en-US" sz="1800" dirty="0">
                <a:solidFill>
                  <a:schemeClr val="tx1"/>
                </a:solidFill>
              </a:rPr>
              <a:t>They will strive to have no delays or </a:t>
            </a:r>
            <a:r>
              <a:rPr lang="en-US" sz="1800" dirty="0" smtClean="0">
                <a:solidFill>
                  <a:schemeClr val="tx1"/>
                </a:solidFill>
              </a:rPr>
              <a:t>interruptions</a:t>
            </a:r>
          </a:p>
          <a:p>
            <a:pPr lvl="1">
              <a:buFont typeface="Arial" panose="020B0604020202020204" pitchFamily="34" charset="0"/>
              <a:buChar char="•"/>
            </a:pPr>
            <a:endParaRPr lang="en-US" sz="1800" dirty="0">
              <a:solidFill>
                <a:schemeClr val="tx1"/>
              </a:solidFill>
            </a:endParaRPr>
          </a:p>
          <a:p>
            <a:pPr lvl="1">
              <a:buFont typeface="Arial" panose="020B0604020202020204" pitchFamily="34" charset="0"/>
              <a:buChar char="•"/>
            </a:pPr>
            <a:r>
              <a:rPr lang="en-US" sz="1800" dirty="0">
                <a:solidFill>
                  <a:schemeClr val="tx1"/>
                </a:solidFill>
              </a:rPr>
              <a:t>Able to receive ICD-10 claims on October 1, 2015</a:t>
            </a:r>
          </a:p>
          <a:p>
            <a:endParaRPr lang="en-US" sz="1800" dirty="0" smtClean="0"/>
          </a:p>
          <a:p>
            <a:pPr marL="0" indent="0">
              <a:buNone/>
            </a:pPr>
            <a:r>
              <a:rPr lang="en-US" sz="1800" dirty="0">
                <a:hlinkClick r:id="rId2"/>
              </a:rPr>
              <a:t>https://www.anthem.com/wps/portal/ca/provider?content_path=provider/f1/s0/t0/pw_e169344.htm&amp;label=ICD-10%20Updates</a:t>
            </a:r>
            <a:endParaRPr lang="en-US" sz="1800" dirty="0"/>
          </a:p>
          <a:p>
            <a:pPr marL="0" indent="0">
              <a:buNone/>
            </a:pPr>
            <a:endParaRPr lang="en-US" sz="2000" dirty="0"/>
          </a:p>
        </p:txBody>
      </p:sp>
    </p:spTree>
    <p:extLst>
      <p:ext uri="{BB962C8B-B14F-4D97-AF65-F5344CB8AC3E}">
        <p14:creationId xmlns:p14="http://schemas.microsoft.com/office/powerpoint/2010/main" val="523985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955" y="46892"/>
            <a:ext cx="7886700" cy="961292"/>
          </a:xfrm>
        </p:spPr>
        <p:txBody>
          <a:bodyPr>
            <a:normAutofit/>
          </a:bodyPr>
          <a:lstStyle/>
          <a:p>
            <a:r>
              <a:rPr lang="en-US" sz="3000" b="1" dirty="0"/>
              <a:t>APPENDIX - Payer Readiness</a:t>
            </a:r>
            <a:endParaRPr lang="en-US" sz="3000" b="1" dirty="0">
              <a:solidFill>
                <a:schemeClr val="tx1"/>
              </a:solidFill>
            </a:endParaRPr>
          </a:p>
        </p:txBody>
      </p:sp>
      <p:sp>
        <p:nvSpPr>
          <p:cNvPr id="3" name="Content Placeholder 2"/>
          <p:cNvSpPr>
            <a:spLocks noGrp="1"/>
          </p:cNvSpPr>
          <p:nvPr>
            <p:ph idx="1"/>
          </p:nvPr>
        </p:nvSpPr>
        <p:spPr>
          <a:xfrm>
            <a:off x="838630" y="1257801"/>
            <a:ext cx="7575023" cy="3868575"/>
          </a:xfrm>
        </p:spPr>
        <p:txBody>
          <a:bodyPr>
            <a:normAutofit/>
          </a:bodyPr>
          <a:lstStyle/>
          <a:p>
            <a:pPr marL="0" indent="0">
              <a:buNone/>
            </a:pPr>
            <a:r>
              <a:rPr lang="en-US" sz="2000" b="1" i="1" dirty="0">
                <a:solidFill>
                  <a:schemeClr val="tx1"/>
                </a:solidFill>
              </a:rPr>
              <a:t>Aetna</a:t>
            </a:r>
          </a:p>
          <a:p>
            <a:pPr lvl="1">
              <a:buFont typeface="Arial" panose="020B0604020202020204" pitchFamily="34" charset="0"/>
              <a:buChar char="•"/>
            </a:pPr>
            <a:r>
              <a:rPr lang="en-US" sz="1800" dirty="0">
                <a:solidFill>
                  <a:schemeClr val="tx1"/>
                </a:solidFill>
              </a:rPr>
              <a:t>Plans to meet all compliance </a:t>
            </a:r>
            <a:r>
              <a:rPr lang="en-US" sz="1800" dirty="0" smtClean="0">
                <a:solidFill>
                  <a:schemeClr val="tx1"/>
                </a:solidFill>
              </a:rPr>
              <a:t>timeframes</a:t>
            </a:r>
          </a:p>
          <a:p>
            <a:pPr lvl="1">
              <a:buFont typeface="Arial" panose="020B0604020202020204" pitchFamily="34" charset="0"/>
              <a:buChar char="•"/>
            </a:pPr>
            <a:endParaRPr lang="en-US" sz="1800" dirty="0">
              <a:solidFill>
                <a:schemeClr val="tx1"/>
              </a:solidFill>
            </a:endParaRPr>
          </a:p>
          <a:p>
            <a:pPr lvl="1">
              <a:buFont typeface="Arial" panose="020B0604020202020204" pitchFamily="34" charset="0"/>
              <a:buChar char="•"/>
            </a:pPr>
            <a:r>
              <a:rPr lang="en-US" sz="1800" dirty="0">
                <a:solidFill>
                  <a:schemeClr val="tx1"/>
                </a:solidFill>
              </a:rPr>
              <a:t>Will continue to work with providers and clearinghouses in order to best prepare for the ICD-10 implementation</a:t>
            </a:r>
          </a:p>
          <a:p>
            <a:endParaRPr lang="en-US" sz="1800" dirty="0" smtClean="0"/>
          </a:p>
          <a:p>
            <a:pPr marL="0" indent="0">
              <a:buNone/>
            </a:pPr>
            <a:r>
              <a:rPr lang="en-US" sz="1800" dirty="0">
                <a:hlinkClick r:id="rId2"/>
              </a:rPr>
              <a:t>https://www.aetna.com/health-care-professionals/icd-10-5010-npi-information/icd-10-faqs.html</a:t>
            </a:r>
            <a:endParaRPr lang="en-US" sz="1800" dirty="0"/>
          </a:p>
          <a:p>
            <a:pPr marL="0" indent="0">
              <a:buNone/>
            </a:pPr>
            <a:endParaRPr lang="en-US" sz="2000" dirty="0"/>
          </a:p>
        </p:txBody>
      </p:sp>
    </p:spTree>
    <p:extLst>
      <p:ext uri="{BB962C8B-B14F-4D97-AF65-F5344CB8AC3E}">
        <p14:creationId xmlns:p14="http://schemas.microsoft.com/office/powerpoint/2010/main" val="36649852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030" y="0"/>
            <a:ext cx="8229600" cy="1143000"/>
          </a:xfrm>
        </p:spPr>
        <p:txBody>
          <a:bodyPr>
            <a:normAutofit/>
          </a:bodyPr>
          <a:lstStyle/>
          <a:p>
            <a:r>
              <a:rPr lang="en-US" sz="3000" b="1" dirty="0"/>
              <a:t>APPENDIX - Payer Readiness</a:t>
            </a:r>
            <a:endParaRPr lang="en-US" sz="3000" b="1" dirty="0">
              <a:solidFill>
                <a:schemeClr val="tx1"/>
              </a:solidFill>
            </a:endParaRPr>
          </a:p>
        </p:txBody>
      </p:sp>
      <p:sp>
        <p:nvSpPr>
          <p:cNvPr id="3" name="Content Placeholder 2"/>
          <p:cNvSpPr>
            <a:spLocks noGrp="1"/>
          </p:cNvSpPr>
          <p:nvPr>
            <p:ph idx="1"/>
          </p:nvPr>
        </p:nvSpPr>
        <p:spPr>
          <a:xfrm>
            <a:off x="797169" y="1251876"/>
            <a:ext cx="7514494" cy="3394472"/>
          </a:xfrm>
        </p:spPr>
        <p:txBody>
          <a:bodyPr>
            <a:noAutofit/>
          </a:bodyPr>
          <a:lstStyle/>
          <a:p>
            <a:pPr marL="0" indent="0">
              <a:buNone/>
            </a:pPr>
            <a:r>
              <a:rPr lang="en-US" sz="2000" b="1" i="1" dirty="0">
                <a:solidFill>
                  <a:schemeClr val="tx1"/>
                </a:solidFill>
              </a:rPr>
              <a:t>BMCHP (Boston Medical Center HealthNet Plan)</a:t>
            </a:r>
          </a:p>
          <a:p>
            <a:pPr lvl="1">
              <a:buFont typeface="Arial" panose="020B0604020202020204" pitchFamily="34" charset="0"/>
              <a:buChar char="•"/>
            </a:pPr>
            <a:r>
              <a:rPr lang="en-US" sz="1800" dirty="0">
                <a:solidFill>
                  <a:schemeClr val="tx1"/>
                </a:solidFill>
              </a:rPr>
              <a:t>Will only accept ICD-10 codes comprising upper case characters. Any claim submitted with ICD-10 codes comprising lower case characters will be denied</a:t>
            </a:r>
            <a:r>
              <a:rPr lang="en-US" sz="1800" dirty="0" smtClean="0">
                <a:solidFill>
                  <a:schemeClr val="tx1"/>
                </a:solidFill>
              </a:rPr>
              <a:t>.</a:t>
            </a:r>
          </a:p>
          <a:p>
            <a:pPr lvl="1">
              <a:buFont typeface="Arial" panose="020B0604020202020204" pitchFamily="34" charset="0"/>
              <a:buChar char="•"/>
            </a:pPr>
            <a:endParaRPr lang="en-US" sz="1800" dirty="0">
              <a:solidFill>
                <a:schemeClr val="tx1"/>
              </a:solidFill>
            </a:endParaRPr>
          </a:p>
          <a:p>
            <a:pPr lvl="1">
              <a:buFont typeface="Arial" panose="020B0604020202020204" pitchFamily="34" charset="0"/>
              <a:buChar char="•"/>
            </a:pPr>
            <a:r>
              <a:rPr lang="en-US" sz="1800" dirty="0">
                <a:solidFill>
                  <a:schemeClr val="tx1"/>
                </a:solidFill>
              </a:rPr>
              <a:t>Will deny all claims that are billed with both ICD-9 and ICD-10 diagnosis codes on the same claim</a:t>
            </a:r>
            <a:r>
              <a:rPr lang="en-US" sz="1800" dirty="0" smtClean="0">
                <a:solidFill>
                  <a:schemeClr val="tx1"/>
                </a:solidFill>
              </a:rPr>
              <a:t>.</a:t>
            </a:r>
          </a:p>
          <a:p>
            <a:pPr lvl="1">
              <a:buFont typeface="Arial" panose="020B0604020202020204" pitchFamily="34" charset="0"/>
              <a:buChar char="•"/>
            </a:pPr>
            <a:endParaRPr lang="en-US" sz="1800" dirty="0">
              <a:solidFill>
                <a:schemeClr val="tx1"/>
              </a:solidFill>
            </a:endParaRPr>
          </a:p>
          <a:p>
            <a:pPr lvl="1">
              <a:buFont typeface="Arial" panose="020B0604020202020204" pitchFamily="34" charset="0"/>
              <a:buChar char="•"/>
            </a:pPr>
            <a:r>
              <a:rPr lang="en-US" sz="1800" dirty="0">
                <a:solidFill>
                  <a:schemeClr val="tx1"/>
                </a:solidFill>
              </a:rPr>
              <a:t>Will only accept appropriate codes based on date of service for outpatient claims</a:t>
            </a:r>
          </a:p>
          <a:p>
            <a:pPr lvl="1"/>
            <a:endParaRPr lang="en-US" sz="1800" dirty="0"/>
          </a:p>
          <a:p>
            <a:pPr marL="342900" lvl="1" indent="0">
              <a:buNone/>
            </a:pPr>
            <a:r>
              <a:rPr lang="en-US" sz="1800" dirty="0">
                <a:hlinkClick r:id="rId2"/>
              </a:rPr>
              <a:t>http://www.bmchp.org/providers/claims/icd-10-info</a:t>
            </a:r>
            <a:endParaRPr lang="en-US" sz="1800" dirty="0"/>
          </a:p>
          <a:p>
            <a:pPr marL="342900" lvl="1" indent="0">
              <a:buNone/>
            </a:pPr>
            <a:endParaRPr lang="en-US" sz="2000" dirty="0"/>
          </a:p>
          <a:p>
            <a:pPr lvl="1"/>
            <a:endParaRPr lang="en-US" sz="2000" dirty="0" smtClean="0"/>
          </a:p>
        </p:txBody>
      </p:sp>
    </p:spTree>
    <p:extLst>
      <p:ext uri="{BB962C8B-B14F-4D97-AF65-F5344CB8AC3E}">
        <p14:creationId xmlns:p14="http://schemas.microsoft.com/office/powerpoint/2010/main" val="1681240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923" y="0"/>
            <a:ext cx="8229600" cy="1043354"/>
          </a:xfrm>
        </p:spPr>
        <p:txBody>
          <a:bodyPr>
            <a:normAutofit/>
          </a:bodyPr>
          <a:lstStyle/>
          <a:p>
            <a:r>
              <a:rPr lang="en-US" sz="3000" b="1" dirty="0"/>
              <a:t>APPENDIX - Payer Readiness</a:t>
            </a:r>
            <a:endParaRPr lang="en-US" sz="3000" b="1" dirty="0">
              <a:solidFill>
                <a:schemeClr val="tx1"/>
              </a:solidFill>
            </a:endParaRPr>
          </a:p>
        </p:txBody>
      </p:sp>
      <p:sp>
        <p:nvSpPr>
          <p:cNvPr id="3" name="Content Placeholder 2"/>
          <p:cNvSpPr>
            <a:spLocks noGrp="1"/>
          </p:cNvSpPr>
          <p:nvPr>
            <p:ph idx="1"/>
          </p:nvPr>
        </p:nvSpPr>
        <p:spPr>
          <a:xfrm>
            <a:off x="810907" y="1246128"/>
            <a:ext cx="7422356" cy="3394472"/>
          </a:xfrm>
        </p:spPr>
        <p:txBody>
          <a:bodyPr>
            <a:noAutofit/>
          </a:bodyPr>
          <a:lstStyle/>
          <a:p>
            <a:pPr marL="0" indent="0">
              <a:buNone/>
            </a:pPr>
            <a:r>
              <a:rPr lang="en-US" sz="2000" b="1" i="1" dirty="0">
                <a:solidFill>
                  <a:schemeClr val="tx1"/>
                </a:solidFill>
              </a:rPr>
              <a:t>BMCHP (Boston Medical Center HealthNet Plan)</a:t>
            </a:r>
          </a:p>
          <a:p>
            <a:pPr lvl="1">
              <a:buFont typeface="Arial" panose="020B0604020202020204" pitchFamily="34" charset="0"/>
              <a:buChar char="•"/>
            </a:pPr>
            <a:r>
              <a:rPr lang="en-US" sz="1800" b="1" dirty="0">
                <a:solidFill>
                  <a:schemeClr val="tx1"/>
                </a:solidFill>
              </a:rPr>
              <a:t>Will only accept ICD-10 codes composed of upper case characters. </a:t>
            </a:r>
            <a:endParaRPr lang="en-US" sz="1800" b="1" dirty="0" smtClean="0">
              <a:solidFill>
                <a:schemeClr val="tx1"/>
              </a:solidFill>
            </a:endParaRPr>
          </a:p>
          <a:p>
            <a:pPr lvl="1">
              <a:buFont typeface="Arial" panose="020B0604020202020204" pitchFamily="34" charset="0"/>
              <a:buChar char="•"/>
            </a:pPr>
            <a:endParaRPr lang="en-US" sz="1800" b="1" dirty="0">
              <a:solidFill>
                <a:schemeClr val="tx1"/>
              </a:solidFill>
            </a:endParaRPr>
          </a:p>
          <a:p>
            <a:pPr lvl="1">
              <a:buFont typeface="Arial" panose="020B0604020202020204" pitchFamily="34" charset="0"/>
              <a:buChar char="•"/>
            </a:pPr>
            <a:r>
              <a:rPr lang="en-US" sz="1800" dirty="0">
                <a:solidFill>
                  <a:schemeClr val="tx1"/>
                </a:solidFill>
              </a:rPr>
              <a:t>Will deny any claim that is submitted with ICD-10 codes composed of lower case characters or a mix of both upper and lower case characters. </a:t>
            </a:r>
          </a:p>
          <a:p>
            <a:pPr lvl="1"/>
            <a:endParaRPr lang="en-US" sz="1800" dirty="0" smtClean="0"/>
          </a:p>
          <a:p>
            <a:pPr marL="0" indent="0">
              <a:buNone/>
            </a:pPr>
            <a:r>
              <a:rPr lang="en-US" sz="1800" dirty="0">
                <a:hlinkClick r:id="rId2"/>
              </a:rPr>
              <a:t>http://www.bmchp.org/~/media/dbb72153afc64bb28ccf35a561ffa922.pdf?#</a:t>
            </a:r>
            <a:endParaRPr lang="en-US" sz="1800" dirty="0"/>
          </a:p>
          <a:p>
            <a:pPr marL="0" indent="0">
              <a:buNone/>
            </a:pPr>
            <a:endParaRPr lang="en-US" sz="2000" dirty="0"/>
          </a:p>
          <a:p>
            <a:endParaRPr lang="en-US" sz="2000" dirty="0"/>
          </a:p>
        </p:txBody>
      </p:sp>
    </p:spTree>
    <p:extLst>
      <p:ext uri="{BB962C8B-B14F-4D97-AF65-F5344CB8AC3E}">
        <p14:creationId xmlns:p14="http://schemas.microsoft.com/office/powerpoint/2010/main" val="16063176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139" y="0"/>
            <a:ext cx="8229600" cy="1143000"/>
          </a:xfrm>
        </p:spPr>
        <p:txBody>
          <a:bodyPr>
            <a:normAutofit/>
          </a:bodyPr>
          <a:lstStyle/>
          <a:p>
            <a:r>
              <a:rPr lang="en-US" sz="3000" b="1" dirty="0"/>
              <a:t>APPENDIX - Payer Readiness</a:t>
            </a:r>
            <a:endParaRPr lang="en-US" sz="3000" b="1" dirty="0">
              <a:solidFill>
                <a:schemeClr val="tx1"/>
              </a:solidFill>
            </a:endParaRPr>
          </a:p>
        </p:txBody>
      </p:sp>
      <p:sp>
        <p:nvSpPr>
          <p:cNvPr id="3" name="Content Placeholder 2"/>
          <p:cNvSpPr>
            <a:spLocks noGrp="1"/>
          </p:cNvSpPr>
          <p:nvPr>
            <p:ph idx="1"/>
          </p:nvPr>
        </p:nvSpPr>
        <p:spPr>
          <a:xfrm>
            <a:off x="808892" y="1318848"/>
            <a:ext cx="8229600" cy="4167839"/>
          </a:xfrm>
        </p:spPr>
        <p:txBody>
          <a:bodyPr>
            <a:normAutofit/>
          </a:bodyPr>
          <a:lstStyle/>
          <a:p>
            <a:pPr marL="0" indent="0">
              <a:buNone/>
            </a:pPr>
            <a:r>
              <a:rPr lang="en-US" sz="2000" b="1" i="1" dirty="0">
                <a:solidFill>
                  <a:schemeClr val="tx1"/>
                </a:solidFill>
              </a:rPr>
              <a:t>BCBS MA</a:t>
            </a:r>
          </a:p>
          <a:p>
            <a:pPr lvl="1">
              <a:buFont typeface="Arial" panose="020B0604020202020204" pitchFamily="34" charset="0"/>
              <a:buChar char="•"/>
            </a:pPr>
            <a:r>
              <a:rPr lang="en-US" sz="1800" dirty="0">
                <a:solidFill>
                  <a:schemeClr val="tx1"/>
                </a:solidFill>
              </a:rPr>
              <a:t>Plans to be ready for the October 1, 2015 transition to ICD-10 </a:t>
            </a:r>
            <a:endParaRPr lang="en-US" sz="1800" dirty="0" smtClean="0">
              <a:solidFill>
                <a:schemeClr val="tx1"/>
              </a:solidFill>
            </a:endParaRPr>
          </a:p>
          <a:p>
            <a:pPr lvl="1">
              <a:buFont typeface="Arial" panose="020B0604020202020204" pitchFamily="34" charset="0"/>
              <a:buChar char="•"/>
            </a:pPr>
            <a:endParaRPr lang="en-US" sz="1800" dirty="0">
              <a:solidFill>
                <a:schemeClr val="tx1"/>
              </a:solidFill>
            </a:endParaRPr>
          </a:p>
          <a:p>
            <a:pPr lvl="1">
              <a:buFont typeface="Arial" panose="020B0604020202020204" pitchFamily="34" charset="0"/>
              <a:buChar char="•"/>
            </a:pPr>
            <a:r>
              <a:rPr lang="en-US" sz="1800" dirty="0">
                <a:solidFill>
                  <a:schemeClr val="tx1"/>
                </a:solidFill>
              </a:rPr>
              <a:t>Prior to October 1, will continue to be fully compliant with existing CMS </a:t>
            </a:r>
            <a:r>
              <a:rPr lang="en-US" sz="1800" dirty="0" smtClean="0">
                <a:solidFill>
                  <a:schemeClr val="tx1"/>
                </a:solidFill>
              </a:rPr>
              <a:t>regulations</a:t>
            </a:r>
          </a:p>
          <a:p>
            <a:pPr lvl="1">
              <a:buFont typeface="Arial" panose="020B0604020202020204" pitchFamily="34" charset="0"/>
              <a:buChar char="•"/>
            </a:pPr>
            <a:endParaRPr lang="en-US" sz="1800" dirty="0">
              <a:solidFill>
                <a:schemeClr val="tx1"/>
              </a:solidFill>
            </a:endParaRPr>
          </a:p>
          <a:p>
            <a:pPr lvl="1">
              <a:buFont typeface="Arial" panose="020B0604020202020204" pitchFamily="34" charset="0"/>
              <a:buChar char="•"/>
            </a:pPr>
            <a:r>
              <a:rPr lang="en-US" sz="1800" dirty="0">
                <a:solidFill>
                  <a:schemeClr val="tx1"/>
                </a:solidFill>
              </a:rPr>
              <a:t>Claims submitted with ICD-10 codes prior to October 1, 2015 will not be accepted.</a:t>
            </a:r>
          </a:p>
          <a:p>
            <a:pPr lvl="1"/>
            <a:endParaRPr lang="en-US" sz="2000" dirty="0">
              <a:solidFill>
                <a:schemeClr val="tx1"/>
              </a:solidFill>
            </a:endParaRPr>
          </a:p>
          <a:p>
            <a:endParaRPr lang="en-US" sz="2000" dirty="0">
              <a:solidFill>
                <a:schemeClr val="tx1"/>
              </a:solidFill>
            </a:endParaRPr>
          </a:p>
          <a:p>
            <a:endParaRPr lang="en-US" sz="2000" dirty="0">
              <a:solidFill>
                <a:schemeClr val="tx1"/>
              </a:solidFill>
            </a:endParaRPr>
          </a:p>
        </p:txBody>
      </p:sp>
    </p:spTree>
    <p:extLst>
      <p:ext uri="{BB962C8B-B14F-4D97-AF65-F5344CB8AC3E}">
        <p14:creationId xmlns:p14="http://schemas.microsoft.com/office/powerpoint/2010/main" val="12782298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456" y="30997"/>
            <a:ext cx="7160217" cy="1143000"/>
          </a:xfrm>
        </p:spPr>
        <p:txBody>
          <a:bodyPr>
            <a:normAutofit/>
          </a:bodyPr>
          <a:lstStyle/>
          <a:p>
            <a:r>
              <a:rPr lang="en-US" sz="3000" b="1" dirty="0" smtClean="0"/>
              <a:t>ICD-10 Poll	</a:t>
            </a:r>
            <a:endParaRPr lang="en-US" sz="3000" b="1" dirty="0"/>
          </a:p>
        </p:txBody>
      </p:sp>
      <p:sp>
        <p:nvSpPr>
          <p:cNvPr id="3" name="Content Placeholder 2"/>
          <p:cNvSpPr>
            <a:spLocks noGrp="1"/>
          </p:cNvSpPr>
          <p:nvPr>
            <p:ph idx="1"/>
          </p:nvPr>
        </p:nvSpPr>
        <p:spPr/>
        <p:txBody>
          <a:bodyPr>
            <a:normAutofit/>
          </a:bodyPr>
          <a:lstStyle/>
          <a:p>
            <a:pPr marL="0" indent="0">
              <a:buNone/>
            </a:pPr>
            <a:r>
              <a:rPr lang="en-US" sz="2000" b="1" dirty="0" smtClean="0"/>
              <a:t>My greatest concern about ICD-10 is</a:t>
            </a:r>
            <a:r>
              <a:rPr lang="en-US" sz="2000" dirty="0" smtClean="0"/>
              <a:t>:</a:t>
            </a:r>
          </a:p>
          <a:p>
            <a:pPr marL="342900" lvl="1" indent="0">
              <a:buNone/>
            </a:pPr>
            <a:r>
              <a:rPr lang="en-US" sz="1600" dirty="0" smtClean="0"/>
              <a:t>A.) Payer and/or Vendor readiness</a:t>
            </a:r>
          </a:p>
          <a:p>
            <a:pPr marL="342900" lvl="1" indent="0">
              <a:buNone/>
            </a:pPr>
            <a:r>
              <a:rPr lang="en-US" sz="1600" dirty="0" smtClean="0"/>
              <a:t>B.) My organization’s readiness</a:t>
            </a:r>
          </a:p>
          <a:p>
            <a:pPr marL="342900" lvl="1" indent="0">
              <a:buNone/>
            </a:pPr>
            <a:r>
              <a:rPr lang="en-US" sz="1600" dirty="0" smtClean="0"/>
              <a:t>C.) Medicare’s readiness</a:t>
            </a:r>
          </a:p>
          <a:p>
            <a:pPr marL="342900" lvl="1" indent="0">
              <a:buNone/>
            </a:pPr>
            <a:r>
              <a:rPr lang="en-US" sz="1600" dirty="0" smtClean="0"/>
              <a:t>D.) All of the above</a:t>
            </a:r>
            <a:endParaRPr lang="en-US" sz="1600" dirty="0"/>
          </a:p>
        </p:txBody>
      </p:sp>
    </p:spTree>
    <p:extLst>
      <p:ext uri="{BB962C8B-B14F-4D97-AF65-F5344CB8AC3E}">
        <p14:creationId xmlns:p14="http://schemas.microsoft.com/office/powerpoint/2010/main" val="6527073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031" y="-112224"/>
            <a:ext cx="8229600" cy="1143000"/>
          </a:xfrm>
        </p:spPr>
        <p:txBody>
          <a:bodyPr>
            <a:normAutofit/>
          </a:bodyPr>
          <a:lstStyle/>
          <a:p>
            <a:r>
              <a:rPr lang="en-US" sz="3000" b="1" dirty="0"/>
              <a:t>APPENDIX - Payer Readiness</a:t>
            </a:r>
          </a:p>
        </p:txBody>
      </p:sp>
      <p:sp>
        <p:nvSpPr>
          <p:cNvPr id="3" name="Content Placeholder 2"/>
          <p:cNvSpPr>
            <a:spLocks noGrp="1"/>
          </p:cNvSpPr>
          <p:nvPr>
            <p:ph idx="1"/>
          </p:nvPr>
        </p:nvSpPr>
        <p:spPr>
          <a:xfrm>
            <a:off x="797169" y="1292763"/>
            <a:ext cx="7050881" cy="3394472"/>
          </a:xfrm>
        </p:spPr>
        <p:txBody>
          <a:bodyPr>
            <a:normAutofit/>
          </a:bodyPr>
          <a:lstStyle/>
          <a:p>
            <a:pPr marL="0" indent="0">
              <a:buNone/>
            </a:pPr>
            <a:r>
              <a:rPr lang="en-US" sz="2000" b="1" i="1" dirty="0">
                <a:solidFill>
                  <a:schemeClr val="tx1"/>
                </a:solidFill>
              </a:rPr>
              <a:t>BCBS </a:t>
            </a:r>
            <a:r>
              <a:rPr lang="en-US" sz="2000" b="1" i="1" dirty="0" smtClean="0">
                <a:solidFill>
                  <a:schemeClr val="tx1"/>
                </a:solidFill>
              </a:rPr>
              <a:t>MA</a:t>
            </a:r>
          </a:p>
          <a:p>
            <a:r>
              <a:rPr lang="en-US" sz="1800" dirty="0" smtClean="0">
                <a:solidFill>
                  <a:schemeClr val="tx1"/>
                </a:solidFill>
              </a:rPr>
              <a:t>Participated </a:t>
            </a:r>
            <a:r>
              <a:rPr lang="en-US" sz="1800" dirty="0">
                <a:solidFill>
                  <a:schemeClr val="tx1"/>
                </a:solidFill>
              </a:rPr>
              <a:t>in MHDC Collaborative Testing </a:t>
            </a:r>
            <a:r>
              <a:rPr lang="en-US" sz="1800" dirty="0" smtClean="0">
                <a:solidFill>
                  <a:schemeClr val="tx1"/>
                </a:solidFill>
              </a:rPr>
              <a:t>Program</a:t>
            </a:r>
          </a:p>
          <a:p>
            <a:endParaRPr lang="en-US" sz="1800" dirty="0" smtClean="0">
              <a:solidFill>
                <a:schemeClr val="tx1"/>
              </a:solidFill>
            </a:endParaRPr>
          </a:p>
          <a:p>
            <a:r>
              <a:rPr lang="en-US" sz="1800" dirty="0" smtClean="0">
                <a:solidFill>
                  <a:schemeClr val="tx1"/>
                </a:solidFill>
              </a:rPr>
              <a:t>No </a:t>
            </a:r>
            <a:r>
              <a:rPr lang="en-US" sz="1800" dirty="0">
                <a:solidFill>
                  <a:schemeClr val="tx1"/>
                </a:solidFill>
              </a:rPr>
              <a:t>longer engaging in End-to-End </a:t>
            </a:r>
            <a:r>
              <a:rPr lang="en-US" sz="1800" dirty="0" smtClean="0">
                <a:solidFill>
                  <a:schemeClr val="tx1"/>
                </a:solidFill>
              </a:rPr>
              <a:t>Testing</a:t>
            </a:r>
          </a:p>
          <a:p>
            <a:endParaRPr lang="en-US" sz="1800" dirty="0" smtClean="0">
              <a:solidFill>
                <a:schemeClr val="tx1"/>
              </a:solidFill>
            </a:endParaRPr>
          </a:p>
          <a:p>
            <a:r>
              <a:rPr lang="en-US" sz="1800" dirty="0" smtClean="0">
                <a:solidFill>
                  <a:schemeClr val="tx1"/>
                </a:solidFill>
              </a:rPr>
              <a:t>Launched </a:t>
            </a:r>
            <a:r>
              <a:rPr lang="en-US" sz="1800" dirty="0">
                <a:solidFill>
                  <a:schemeClr val="tx1"/>
                </a:solidFill>
              </a:rPr>
              <a:t>a self-service Acknowledgment Testing offering to validate ICD-10 EDI claims submissions.</a:t>
            </a:r>
          </a:p>
          <a:p>
            <a:pPr lvl="1"/>
            <a:endParaRPr lang="en-US" sz="1800" dirty="0" smtClean="0"/>
          </a:p>
          <a:p>
            <a:pPr marL="0" indent="0">
              <a:buNone/>
            </a:pPr>
            <a:r>
              <a:rPr lang="en-US" sz="1800" dirty="0">
                <a:hlinkClick r:id="rId2"/>
              </a:rPr>
              <a:t>https://provider.bluecrossma.com/ProviderHome/portal/home/office-resources/billing-and-reimbursement/icd-10/</a:t>
            </a:r>
            <a:endParaRPr lang="en-US" sz="1800" dirty="0"/>
          </a:p>
          <a:p>
            <a:pPr marL="0" indent="0">
              <a:buNone/>
            </a:pPr>
            <a:endParaRPr lang="en-US" sz="2000" dirty="0"/>
          </a:p>
          <a:p>
            <a:pPr marL="0" indent="0">
              <a:buNone/>
            </a:pPr>
            <a:endParaRPr lang="en-US" sz="2000" dirty="0"/>
          </a:p>
          <a:p>
            <a:pPr marL="0" indent="0">
              <a:buNone/>
            </a:pPr>
            <a:endParaRPr lang="en-US" sz="2000" dirty="0"/>
          </a:p>
          <a:p>
            <a:endParaRPr lang="en-US" sz="2000" dirty="0"/>
          </a:p>
        </p:txBody>
      </p:sp>
    </p:spTree>
    <p:extLst>
      <p:ext uri="{BB962C8B-B14F-4D97-AF65-F5344CB8AC3E}">
        <p14:creationId xmlns:p14="http://schemas.microsoft.com/office/powerpoint/2010/main" val="38243155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247" y="0"/>
            <a:ext cx="8229600" cy="1085239"/>
          </a:xfrm>
        </p:spPr>
        <p:txBody>
          <a:bodyPr>
            <a:normAutofit/>
          </a:bodyPr>
          <a:lstStyle/>
          <a:p>
            <a:r>
              <a:rPr lang="en-US" sz="3000" b="1" dirty="0"/>
              <a:t>APPENDIX - Payer Readiness</a:t>
            </a:r>
          </a:p>
        </p:txBody>
      </p:sp>
      <p:sp>
        <p:nvSpPr>
          <p:cNvPr id="3" name="Content Placeholder 2"/>
          <p:cNvSpPr>
            <a:spLocks noGrp="1"/>
          </p:cNvSpPr>
          <p:nvPr>
            <p:ph idx="1"/>
          </p:nvPr>
        </p:nvSpPr>
        <p:spPr>
          <a:xfrm>
            <a:off x="820615" y="1037493"/>
            <a:ext cx="8229600" cy="4167839"/>
          </a:xfrm>
        </p:spPr>
        <p:txBody>
          <a:bodyPr>
            <a:noAutofit/>
          </a:bodyPr>
          <a:lstStyle/>
          <a:p>
            <a:pPr marL="0" indent="0">
              <a:buNone/>
            </a:pPr>
            <a:r>
              <a:rPr lang="en-US" sz="2000" b="1" i="1" dirty="0">
                <a:solidFill>
                  <a:schemeClr val="tx1"/>
                </a:solidFill>
              </a:rPr>
              <a:t>FCHP</a:t>
            </a:r>
          </a:p>
          <a:p>
            <a:pPr lvl="1">
              <a:buFont typeface="Arial" panose="020B0604020202020204" pitchFamily="34" charset="0"/>
              <a:buChar char="•"/>
            </a:pPr>
            <a:r>
              <a:rPr lang="en-US" sz="1600" dirty="0">
                <a:solidFill>
                  <a:schemeClr val="tx1"/>
                </a:solidFill>
              </a:rPr>
              <a:t>Working with providers and partners to implement the ICD-10 conversion</a:t>
            </a:r>
            <a:r>
              <a:rPr lang="en-US" sz="1600" dirty="0" smtClean="0">
                <a:solidFill>
                  <a:schemeClr val="tx1"/>
                </a:solidFill>
              </a:rPr>
              <a:t>.</a:t>
            </a:r>
          </a:p>
          <a:p>
            <a:pPr lvl="1">
              <a:buFont typeface="Arial" panose="020B0604020202020204" pitchFamily="34" charset="0"/>
              <a:buChar char="•"/>
            </a:pPr>
            <a:endParaRPr lang="en-US" sz="1600" dirty="0">
              <a:solidFill>
                <a:schemeClr val="tx1"/>
              </a:solidFill>
            </a:endParaRPr>
          </a:p>
          <a:p>
            <a:pPr lvl="1">
              <a:buFont typeface="Arial" panose="020B0604020202020204" pitchFamily="34" charset="0"/>
              <a:buChar char="•"/>
            </a:pPr>
            <a:r>
              <a:rPr lang="en-US" sz="1600" dirty="0">
                <a:solidFill>
                  <a:schemeClr val="tx1"/>
                </a:solidFill>
              </a:rPr>
              <a:t>Completed mapping of current ICD-9 codes to ICD-10 as well as ICD-10 to ICD-9 codes</a:t>
            </a:r>
            <a:r>
              <a:rPr lang="en-US" sz="1600" dirty="0" smtClean="0">
                <a:solidFill>
                  <a:schemeClr val="tx1"/>
                </a:solidFill>
              </a:rPr>
              <a:t>.</a:t>
            </a:r>
          </a:p>
          <a:p>
            <a:pPr lvl="1">
              <a:buFont typeface="Arial" panose="020B0604020202020204" pitchFamily="34" charset="0"/>
              <a:buChar char="•"/>
            </a:pPr>
            <a:endParaRPr lang="en-US" sz="1600" dirty="0">
              <a:solidFill>
                <a:schemeClr val="tx1"/>
              </a:solidFill>
            </a:endParaRPr>
          </a:p>
          <a:p>
            <a:pPr lvl="1">
              <a:buFont typeface="Arial" panose="020B0604020202020204" pitchFamily="34" charset="0"/>
              <a:buChar char="•"/>
            </a:pPr>
            <a:r>
              <a:rPr lang="en-US" sz="1600" dirty="0">
                <a:solidFill>
                  <a:schemeClr val="tx1"/>
                </a:solidFill>
              </a:rPr>
              <a:t>Appropriate updates to our policies, rules, and system configuration</a:t>
            </a:r>
            <a:r>
              <a:rPr lang="en-US" sz="1600" dirty="0" smtClean="0">
                <a:solidFill>
                  <a:schemeClr val="tx1"/>
                </a:solidFill>
              </a:rPr>
              <a:t>.</a:t>
            </a:r>
          </a:p>
          <a:p>
            <a:pPr lvl="1">
              <a:buFont typeface="Arial" panose="020B0604020202020204" pitchFamily="34" charset="0"/>
              <a:buChar char="•"/>
            </a:pPr>
            <a:endParaRPr lang="en-US" sz="1600" dirty="0">
              <a:solidFill>
                <a:schemeClr val="tx1"/>
              </a:solidFill>
            </a:endParaRPr>
          </a:p>
          <a:p>
            <a:pPr lvl="1">
              <a:buFont typeface="Arial" panose="020B0604020202020204" pitchFamily="34" charset="0"/>
              <a:buChar char="•"/>
            </a:pPr>
            <a:r>
              <a:rPr lang="en-US" sz="1600" dirty="0">
                <a:solidFill>
                  <a:schemeClr val="tx1"/>
                </a:solidFill>
              </a:rPr>
              <a:t>A comprehensive end-to-end testing strategy</a:t>
            </a:r>
            <a:r>
              <a:rPr lang="en-US" sz="1600" dirty="0" smtClean="0">
                <a:solidFill>
                  <a:schemeClr val="tx1"/>
                </a:solidFill>
              </a:rPr>
              <a:t>.</a:t>
            </a:r>
          </a:p>
          <a:p>
            <a:pPr lvl="1">
              <a:buFont typeface="Arial" panose="020B0604020202020204" pitchFamily="34" charset="0"/>
              <a:buChar char="•"/>
            </a:pPr>
            <a:endParaRPr lang="en-US" sz="1600" dirty="0"/>
          </a:p>
          <a:p>
            <a:pPr lvl="1">
              <a:buFont typeface="Arial" panose="020B0604020202020204" pitchFamily="34" charset="0"/>
              <a:buChar char="•"/>
            </a:pPr>
            <a:r>
              <a:rPr lang="en-US" sz="1600" dirty="0"/>
              <a:t>Training and education for employees and </a:t>
            </a:r>
            <a:r>
              <a:rPr lang="en-US" sz="1600" dirty="0" smtClean="0"/>
              <a:t>providers</a:t>
            </a:r>
          </a:p>
          <a:p>
            <a:pPr lvl="1">
              <a:buFont typeface="Arial" panose="020B0604020202020204" pitchFamily="34" charset="0"/>
              <a:buChar char="•"/>
            </a:pPr>
            <a:endParaRPr lang="en-US" sz="1600" dirty="0"/>
          </a:p>
          <a:p>
            <a:pPr lvl="1">
              <a:buFont typeface="Arial" panose="020B0604020202020204" pitchFamily="34" charset="0"/>
              <a:buChar char="•"/>
            </a:pPr>
            <a:r>
              <a:rPr lang="en-US" sz="1600" dirty="0"/>
              <a:t>Closely collaborating with covered entities within Massachusetts, including providers, other payers and clearinghouses to ensure a smooth transition through comprehensive testing and education efforts</a:t>
            </a:r>
          </a:p>
          <a:p>
            <a:pPr lvl="1"/>
            <a:endParaRPr lang="en-US" sz="2000" dirty="0"/>
          </a:p>
          <a:p>
            <a:pPr marL="0" indent="0">
              <a:buNone/>
            </a:pPr>
            <a:r>
              <a:rPr lang="en-US" sz="2000" dirty="0">
                <a:hlinkClick r:id="rId2"/>
              </a:rPr>
              <a:t>http://www.fchp.org/providers/announcements/ICD-10.aspx</a:t>
            </a:r>
            <a:endParaRPr lang="en-US" sz="2000" dirty="0"/>
          </a:p>
          <a:p>
            <a:pPr marL="0" indent="0">
              <a:buNone/>
            </a:pPr>
            <a:endParaRPr lang="en-US" sz="2000" dirty="0"/>
          </a:p>
          <a:p>
            <a:endParaRPr lang="en-US" sz="2000" dirty="0"/>
          </a:p>
          <a:p>
            <a:pPr lvl="1">
              <a:buFont typeface="Arial" panose="020B0604020202020204" pitchFamily="34" charset="0"/>
              <a:buChar char="•"/>
            </a:pPr>
            <a:endParaRPr lang="en-US" sz="2000" dirty="0">
              <a:solidFill>
                <a:schemeClr val="tx1"/>
              </a:solidFill>
            </a:endParaRPr>
          </a:p>
          <a:p>
            <a:pPr lvl="1"/>
            <a:endParaRPr lang="en-US" sz="2000" dirty="0" smtClean="0"/>
          </a:p>
          <a:p>
            <a:pPr lvl="1"/>
            <a:endParaRPr lang="en-US" sz="2000" dirty="0" smtClean="0"/>
          </a:p>
        </p:txBody>
      </p:sp>
    </p:spTree>
    <p:extLst>
      <p:ext uri="{BB962C8B-B14F-4D97-AF65-F5344CB8AC3E}">
        <p14:creationId xmlns:p14="http://schemas.microsoft.com/office/powerpoint/2010/main" val="33536624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923" y="0"/>
            <a:ext cx="8229600" cy="1143000"/>
          </a:xfrm>
        </p:spPr>
        <p:txBody>
          <a:bodyPr>
            <a:normAutofit/>
          </a:bodyPr>
          <a:lstStyle/>
          <a:p>
            <a:r>
              <a:rPr lang="en-US" sz="3000" b="1" dirty="0"/>
              <a:t>APPENDIX - Payer Readiness</a:t>
            </a:r>
          </a:p>
        </p:txBody>
      </p:sp>
      <p:sp>
        <p:nvSpPr>
          <p:cNvPr id="3" name="Content Placeholder 2"/>
          <p:cNvSpPr>
            <a:spLocks noGrp="1"/>
          </p:cNvSpPr>
          <p:nvPr>
            <p:ph idx="1"/>
          </p:nvPr>
        </p:nvSpPr>
        <p:spPr>
          <a:xfrm>
            <a:off x="914400" y="1225063"/>
            <a:ext cx="7877908" cy="4167839"/>
          </a:xfrm>
        </p:spPr>
        <p:txBody>
          <a:bodyPr>
            <a:normAutofit/>
          </a:bodyPr>
          <a:lstStyle/>
          <a:p>
            <a:pPr marL="0" indent="0">
              <a:buNone/>
            </a:pPr>
            <a:r>
              <a:rPr lang="en-US" sz="2000" b="1" i="1" dirty="0" smtClean="0">
                <a:solidFill>
                  <a:schemeClr val="tx1"/>
                </a:solidFill>
              </a:rPr>
              <a:t>Neighborhood </a:t>
            </a:r>
            <a:r>
              <a:rPr lang="en-US" sz="2000" b="1" i="1" dirty="0">
                <a:solidFill>
                  <a:schemeClr val="tx1"/>
                </a:solidFill>
              </a:rPr>
              <a:t>Health Plan</a:t>
            </a:r>
          </a:p>
          <a:p>
            <a:pPr lvl="1">
              <a:buFont typeface="Arial" panose="020B0604020202020204" pitchFamily="34" charset="0"/>
              <a:buChar char="•"/>
            </a:pPr>
            <a:r>
              <a:rPr lang="en-US" sz="1800" dirty="0">
                <a:solidFill>
                  <a:schemeClr val="tx1"/>
                </a:solidFill>
              </a:rPr>
              <a:t>Full Compliance by </a:t>
            </a:r>
            <a:r>
              <a:rPr lang="en-US" sz="1800" dirty="0" smtClean="0">
                <a:solidFill>
                  <a:schemeClr val="tx1"/>
                </a:solidFill>
              </a:rPr>
              <a:t>10/1/2015</a:t>
            </a:r>
          </a:p>
          <a:p>
            <a:pPr lvl="1">
              <a:buFont typeface="Arial" panose="020B0604020202020204" pitchFamily="34" charset="0"/>
              <a:buChar char="•"/>
            </a:pPr>
            <a:endParaRPr lang="en-US" sz="1800" dirty="0">
              <a:solidFill>
                <a:schemeClr val="tx1"/>
              </a:solidFill>
            </a:endParaRPr>
          </a:p>
          <a:p>
            <a:pPr lvl="1">
              <a:buFont typeface="Arial" panose="020B0604020202020204" pitchFamily="34" charset="0"/>
              <a:buChar char="•"/>
            </a:pPr>
            <a:r>
              <a:rPr lang="en-US" sz="1800" dirty="0">
                <a:solidFill>
                  <a:schemeClr val="tx1"/>
                </a:solidFill>
              </a:rPr>
              <a:t>NHP completed a systems upgrade that enabled ICD-10 compliance as of </a:t>
            </a:r>
            <a:r>
              <a:rPr lang="en-US" sz="1800" dirty="0" smtClean="0">
                <a:solidFill>
                  <a:schemeClr val="tx1"/>
                </a:solidFill>
              </a:rPr>
              <a:t>1/1/2012</a:t>
            </a:r>
          </a:p>
          <a:p>
            <a:pPr lvl="1">
              <a:buFont typeface="Arial" panose="020B0604020202020204" pitchFamily="34" charset="0"/>
              <a:buChar char="•"/>
            </a:pPr>
            <a:endParaRPr lang="en-US" sz="1800" dirty="0">
              <a:solidFill>
                <a:schemeClr val="tx1"/>
              </a:solidFill>
            </a:endParaRPr>
          </a:p>
          <a:p>
            <a:pPr lvl="1">
              <a:buFont typeface="Arial" panose="020B0604020202020204" pitchFamily="34" charset="0"/>
              <a:buChar char="•"/>
            </a:pPr>
            <a:r>
              <a:rPr lang="en-US" sz="1800" dirty="0">
                <a:solidFill>
                  <a:schemeClr val="tx1"/>
                </a:solidFill>
              </a:rPr>
              <a:t>The initial EDI testing for upfront pass/fail ICD-10 submission is available from NHP</a:t>
            </a:r>
          </a:p>
          <a:p>
            <a:pPr marL="342900" lvl="1" indent="0">
              <a:buNone/>
            </a:pPr>
            <a:endParaRPr lang="en-US" sz="1800" dirty="0" smtClean="0"/>
          </a:p>
          <a:p>
            <a:pPr marL="0" indent="0">
              <a:buNone/>
            </a:pPr>
            <a:r>
              <a:rPr lang="en-US" sz="1800" dirty="0">
                <a:hlinkClick r:id="rId2"/>
              </a:rPr>
              <a:t>https://www.nhp.org/provider/Documents/NHPICD-10ReadinessFAQs.pdf</a:t>
            </a:r>
            <a:endParaRPr lang="en-US" sz="1800" dirty="0"/>
          </a:p>
          <a:p>
            <a:pPr marL="0" indent="0">
              <a:buNone/>
            </a:pPr>
            <a:endParaRPr lang="en-US" sz="2000" dirty="0"/>
          </a:p>
        </p:txBody>
      </p:sp>
    </p:spTree>
    <p:extLst>
      <p:ext uri="{BB962C8B-B14F-4D97-AF65-F5344CB8AC3E}">
        <p14:creationId xmlns:p14="http://schemas.microsoft.com/office/powerpoint/2010/main" val="19761132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416" y="0"/>
            <a:ext cx="8229600" cy="1143000"/>
          </a:xfrm>
        </p:spPr>
        <p:txBody>
          <a:bodyPr>
            <a:normAutofit/>
          </a:bodyPr>
          <a:lstStyle/>
          <a:p>
            <a:r>
              <a:rPr lang="en-US" sz="3000" b="1" dirty="0"/>
              <a:t>APPENDIX - Payer Readiness</a:t>
            </a:r>
            <a:endParaRPr lang="en-US" sz="3000" b="1" dirty="0">
              <a:solidFill>
                <a:schemeClr val="tx1"/>
              </a:solidFill>
            </a:endParaRPr>
          </a:p>
        </p:txBody>
      </p:sp>
      <p:sp>
        <p:nvSpPr>
          <p:cNvPr id="3" name="Content Placeholder 2"/>
          <p:cNvSpPr>
            <a:spLocks noGrp="1"/>
          </p:cNvSpPr>
          <p:nvPr>
            <p:ph idx="1"/>
          </p:nvPr>
        </p:nvSpPr>
        <p:spPr>
          <a:xfrm>
            <a:off x="703385" y="1178171"/>
            <a:ext cx="8229600" cy="4167839"/>
          </a:xfrm>
        </p:spPr>
        <p:txBody>
          <a:bodyPr>
            <a:normAutofit/>
          </a:bodyPr>
          <a:lstStyle/>
          <a:p>
            <a:pPr marL="0" indent="0">
              <a:buNone/>
            </a:pPr>
            <a:r>
              <a:rPr lang="en-US" sz="2000" b="1" i="1" dirty="0">
                <a:solidFill>
                  <a:schemeClr val="tx1"/>
                </a:solidFill>
              </a:rPr>
              <a:t>United Healthcare</a:t>
            </a:r>
          </a:p>
          <a:p>
            <a:pPr lvl="1">
              <a:buFont typeface="Arial" panose="020B0604020202020204" pitchFamily="34" charset="0"/>
              <a:buChar char="•"/>
            </a:pPr>
            <a:r>
              <a:rPr lang="en-US" sz="1800" dirty="0">
                <a:solidFill>
                  <a:schemeClr val="tx1"/>
                </a:solidFill>
              </a:rPr>
              <a:t>Full regulatory </a:t>
            </a:r>
            <a:r>
              <a:rPr lang="en-US" sz="1800" dirty="0" smtClean="0">
                <a:solidFill>
                  <a:schemeClr val="tx1"/>
                </a:solidFill>
              </a:rPr>
              <a:t>compliance</a:t>
            </a:r>
          </a:p>
          <a:p>
            <a:pPr lvl="1">
              <a:buFont typeface="Arial" panose="020B0604020202020204" pitchFamily="34" charset="0"/>
              <a:buChar char="•"/>
            </a:pPr>
            <a:endParaRPr lang="en-US" sz="1800" dirty="0">
              <a:solidFill>
                <a:schemeClr val="tx1"/>
              </a:solidFill>
            </a:endParaRPr>
          </a:p>
          <a:p>
            <a:pPr lvl="1">
              <a:buFont typeface="Arial" panose="020B0604020202020204" pitchFamily="34" charset="0"/>
              <a:buChar char="•"/>
            </a:pPr>
            <a:r>
              <a:rPr lang="en-US" sz="1800" dirty="0">
                <a:solidFill>
                  <a:schemeClr val="tx1"/>
                </a:solidFill>
              </a:rPr>
              <a:t>Transition </a:t>
            </a:r>
            <a:r>
              <a:rPr lang="en-US" sz="1800" dirty="0" smtClean="0">
                <a:solidFill>
                  <a:schemeClr val="tx1"/>
                </a:solidFill>
              </a:rPr>
              <a:t>neutrality</a:t>
            </a:r>
          </a:p>
          <a:p>
            <a:pPr lvl="1">
              <a:buFont typeface="Arial" panose="020B0604020202020204" pitchFamily="34" charset="0"/>
              <a:buChar char="•"/>
            </a:pPr>
            <a:endParaRPr lang="en-US" sz="1800" dirty="0">
              <a:solidFill>
                <a:schemeClr val="tx1"/>
              </a:solidFill>
            </a:endParaRPr>
          </a:p>
          <a:p>
            <a:pPr lvl="1">
              <a:buFont typeface="Arial" panose="020B0604020202020204" pitchFamily="34" charset="0"/>
              <a:buChar char="•"/>
            </a:pPr>
            <a:r>
              <a:rPr lang="en-US" sz="1800" dirty="0">
                <a:solidFill>
                  <a:schemeClr val="tx1"/>
                </a:solidFill>
              </a:rPr>
              <a:t>Full recommendation for native </a:t>
            </a:r>
            <a:r>
              <a:rPr lang="en-US" sz="1800" dirty="0" smtClean="0">
                <a:solidFill>
                  <a:schemeClr val="tx1"/>
                </a:solidFill>
              </a:rPr>
              <a:t>processing</a:t>
            </a:r>
          </a:p>
          <a:p>
            <a:pPr lvl="1">
              <a:buFont typeface="Arial" panose="020B0604020202020204" pitchFamily="34" charset="0"/>
              <a:buChar char="•"/>
            </a:pPr>
            <a:endParaRPr lang="en-US" sz="1800" dirty="0">
              <a:solidFill>
                <a:schemeClr val="tx1"/>
              </a:solidFill>
            </a:endParaRPr>
          </a:p>
          <a:p>
            <a:pPr lvl="1">
              <a:buFont typeface="Arial" panose="020B0604020202020204" pitchFamily="34" charset="0"/>
              <a:buChar char="•"/>
            </a:pPr>
            <a:r>
              <a:rPr lang="en-US" sz="1800" dirty="0">
                <a:solidFill>
                  <a:schemeClr val="tx1"/>
                </a:solidFill>
              </a:rPr>
              <a:t>Trade partner testing</a:t>
            </a:r>
          </a:p>
          <a:p>
            <a:endParaRPr lang="en-US" sz="1800" dirty="0" smtClean="0"/>
          </a:p>
          <a:p>
            <a:pPr marL="0" indent="0">
              <a:buNone/>
            </a:pPr>
            <a:r>
              <a:rPr lang="en-US" sz="1800" dirty="0">
                <a:hlinkClick r:id="rId2"/>
              </a:rPr>
              <a:t>https://www.unitedhealthcareonline.com/b2c/CmaAction.do?channelId=6fa2600ae29fb210VgnVCM1000002f10b10a____</a:t>
            </a:r>
            <a:endParaRPr lang="en-US" sz="1800" dirty="0"/>
          </a:p>
          <a:p>
            <a:pPr marL="0" indent="0">
              <a:buNone/>
            </a:pPr>
            <a:endParaRPr lang="en-US" sz="2000" dirty="0"/>
          </a:p>
        </p:txBody>
      </p:sp>
    </p:spTree>
    <p:extLst>
      <p:ext uri="{BB962C8B-B14F-4D97-AF65-F5344CB8AC3E}">
        <p14:creationId xmlns:p14="http://schemas.microsoft.com/office/powerpoint/2010/main" val="31759911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030" y="0"/>
            <a:ext cx="8229600" cy="1143000"/>
          </a:xfrm>
        </p:spPr>
        <p:txBody>
          <a:bodyPr>
            <a:normAutofit/>
          </a:bodyPr>
          <a:lstStyle/>
          <a:p>
            <a:r>
              <a:rPr lang="en-US" sz="3000" b="1" dirty="0"/>
              <a:t>APPENDIX - Payer Readiness</a:t>
            </a:r>
          </a:p>
        </p:txBody>
      </p:sp>
      <p:sp>
        <p:nvSpPr>
          <p:cNvPr id="3" name="Content Placeholder 2"/>
          <p:cNvSpPr>
            <a:spLocks noGrp="1"/>
          </p:cNvSpPr>
          <p:nvPr>
            <p:ph idx="1"/>
          </p:nvPr>
        </p:nvSpPr>
        <p:spPr>
          <a:xfrm>
            <a:off x="761999" y="1187255"/>
            <a:ext cx="8088924" cy="3394472"/>
          </a:xfrm>
        </p:spPr>
        <p:txBody>
          <a:bodyPr>
            <a:noAutofit/>
          </a:bodyPr>
          <a:lstStyle/>
          <a:p>
            <a:pPr marL="0" indent="0">
              <a:buNone/>
            </a:pPr>
            <a:r>
              <a:rPr lang="en-US" sz="2000" b="1" i="1" dirty="0"/>
              <a:t>Humana</a:t>
            </a:r>
          </a:p>
          <a:p>
            <a:pPr lvl="1">
              <a:spcBef>
                <a:spcPts val="0"/>
              </a:spcBef>
              <a:buFont typeface="Arial" panose="020B0604020202020204" pitchFamily="34" charset="0"/>
              <a:buChar char="•"/>
            </a:pPr>
            <a:r>
              <a:rPr lang="en-US" sz="1800" dirty="0"/>
              <a:t>Accurate use of ICD-10 coding for claims submitted on or after the compliance </a:t>
            </a:r>
            <a:r>
              <a:rPr lang="en-US" sz="1800" dirty="0" smtClean="0"/>
              <a:t>date</a:t>
            </a:r>
          </a:p>
          <a:p>
            <a:pPr lvl="1">
              <a:spcBef>
                <a:spcPts val="0"/>
              </a:spcBef>
              <a:buFont typeface="Arial" panose="020B0604020202020204" pitchFamily="34" charset="0"/>
              <a:buChar char="•"/>
            </a:pPr>
            <a:endParaRPr lang="en-US" sz="1800" dirty="0"/>
          </a:p>
          <a:p>
            <a:pPr lvl="1">
              <a:spcBef>
                <a:spcPts val="0"/>
              </a:spcBef>
              <a:buFont typeface="Arial" panose="020B0604020202020204" pitchFamily="34" charset="0"/>
              <a:buChar char="•"/>
            </a:pPr>
            <a:r>
              <a:rPr lang="en-US" sz="1800" dirty="0"/>
              <a:t>Vendor readiness to support ICD-10 early enough for providers to </a:t>
            </a:r>
            <a:r>
              <a:rPr lang="en-US" sz="1800" dirty="0" smtClean="0"/>
              <a:t>prepare</a:t>
            </a:r>
          </a:p>
          <a:p>
            <a:pPr lvl="1">
              <a:spcBef>
                <a:spcPts val="0"/>
              </a:spcBef>
              <a:buFont typeface="Arial" panose="020B0604020202020204" pitchFamily="34" charset="0"/>
              <a:buChar char="•"/>
            </a:pPr>
            <a:endParaRPr lang="en-US" sz="1800" dirty="0"/>
          </a:p>
          <a:p>
            <a:pPr lvl="1">
              <a:spcBef>
                <a:spcPts val="0"/>
              </a:spcBef>
              <a:buFont typeface="Arial" panose="020B0604020202020204" pitchFamily="34" charset="0"/>
              <a:buChar char="•"/>
            </a:pPr>
            <a:r>
              <a:rPr lang="en-US" sz="1800" dirty="0"/>
              <a:t>Delegate/provider readiness to submit fully loaded encounter </a:t>
            </a:r>
            <a:r>
              <a:rPr lang="en-US" sz="1800" dirty="0" smtClean="0"/>
              <a:t>data</a:t>
            </a:r>
          </a:p>
          <a:p>
            <a:pPr lvl="1">
              <a:spcBef>
                <a:spcPts val="0"/>
              </a:spcBef>
              <a:buFont typeface="Arial" panose="020B0604020202020204" pitchFamily="34" charset="0"/>
              <a:buChar char="•"/>
            </a:pPr>
            <a:endParaRPr lang="en-US" sz="1800" dirty="0"/>
          </a:p>
          <a:p>
            <a:pPr lvl="1">
              <a:spcBef>
                <a:spcPts val="0"/>
              </a:spcBef>
              <a:buFont typeface="Arial" panose="020B0604020202020204" pitchFamily="34" charset="0"/>
              <a:buChar char="•"/>
            </a:pPr>
            <a:r>
              <a:rPr lang="en-US" sz="1800" dirty="0"/>
              <a:t>Rendering providers’ readiness to support ICD-10 on or after the compliance </a:t>
            </a:r>
            <a:r>
              <a:rPr lang="en-US" sz="1800" dirty="0" smtClean="0"/>
              <a:t>date</a:t>
            </a:r>
          </a:p>
          <a:p>
            <a:pPr lvl="1">
              <a:spcBef>
                <a:spcPts val="0"/>
              </a:spcBef>
              <a:buFont typeface="Arial" panose="020B0604020202020204" pitchFamily="34" charset="0"/>
              <a:buChar char="•"/>
            </a:pPr>
            <a:endParaRPr lang="en-US" sz="1800" dirty="0"/>
          </a:p>
          <a:p>
            <a:pPr lvl="1">
              <a:spcBef>
                <a:spcPts val="0"/>
              </a:spcBef>
              <a:buFont typeface="Arial" panose="020B0604020202020204" pitchFamily="34" charset="0"/>
              <a:buChar char="•"/>
            </a:pPr>
            <a:r>
              <a:rPr lang="en-US" sz="1800" dirty="0"/>
              <a:t>They will strive to have no delays or </a:t>
            </a:r>
            <a:r>
              <a:rPr lang="en-US" sz="1800" dirty="0" smtClean="0"/>
              <a:t>interruptions</a:t>
            </a:r>
          </a:p>
          <a:p>
            <a:pPr marL="457200" lvl="1" indent="0">
              <a:spcBef>
                <a:spcPts val="0"/>
              </a:spcBef>
              <a:buNone/>
            </a:pPr>
            <a:endParaRPr lang="en-US" sz="1800" dirty="0"/>
          </a:p>
          <a:p>
            <a:pPr marL="0" indent="0">
              <a:buNone/>
            </a:pPr>
            <a:r>
              <a:rPr lang="en-US" sz="1800" dirty="0">
                <a:hlinkClick r:id="rId2"/>
              </a:rPr>
              <a:t>https://www.humana.com/provider/medical-providers/education/claims/icd-10/</a:t>
            </a:r>
            <a:endParaRPr lang="en-US" sz="1800" dirty="0"/>
          </a:p>
          <a:p>
            <a:pPr marL="0" indent="0">
              <a:buNone/>
            </a:pPr>
            <a:endParaRPr lang="en-US" sz="2000" dirty="0"/>
          </a:p>
        </p:txBody>
      </p:sp>
    </p:spTree>
    <p:extLst>
      <p:ext uri="{BB962C8B-B14F-4D97-AF65-F5344CB8AC3E}">
        <p14:creationId xmlns:p14="http://schemas.microsoft.com/office/powerpoint/2010/main" val="40028382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031" y="0"/>
            <a:ext cx="8229600" cy="1143000"/>
          </a:xfrm>
        </p:spPr>
        <p:txBody>
          <a:bodyPr>
            <a:normAutofit/>
          </a:bodyPr>
          <a:lstStyle/>
          <a:p>
            <a:r>
              <a:rPr lang="en-US" sz="3000" b="1" dirty="0"/>
              <a:t>APPENDIX - Payer Readiness</a:t>
            </a:r>
          </a:p>
        </p:txBody>
      </p:sp>
      <p:sp>
        <p:nvSpPr>
          <p:cNvPr id="3" name="Content Placeholder 2"/>
          <p:cNvSpPr>
            <a:spLocks noGrp="1"/>
          </p:cNvSpPr>
          <p:nvPr>
            <p:ph idx="1"/>
          </p:nvPr>
        </p:nvSpPr>
        <p:spPr>
          <a:xfrm>
            <a:off x="808893" y="1281041"/>
            <a:ext cx="6400800" cy="3394472"/>
          </a:xfrm>
        </p:spPr>
        <p:txBody>
          <a:bodyPr>
            <a:noAutofit/>
          </a:bodyPr>
          <a:lstStyle/>
          <a:p>
            <a:pPr marL="0" indent="0">
              <a:buNone/>
            </a:pPr>
            <a:r>
              <a:rPr lang="en-US" sz="2000" b="1" i="1" dirty="0">
                <a:solidFill>
                  <a:schemeClr val="tx1"/>
                </a:solidFill>
              </a:rPr>
              <a:t>Cigna</a:t>
            </a:r>
          </a:p>
          <a:p>
            <a:pPr lvl="1">
              <a:buFont typeface="Arial" panose="020B0604020202020204" pitchFamily="34" charset="0"/>
              <a:buChar char="•"/>
            </a:pPr>
            <a:r>
              <a:rPr lang="en-US" sz="1800" dirty="0">
                <a:solidFill>
                  <a:schemeClr val="tx1"/>
                </a:solidFill>
              </a:rPr>
              <a:t>Providing healthcare professionals with information and support regarding the ICD-10 </a:t>
            </a:r>
            <a:r>
              <a:rPr lang="en-US" sz="1800" dirty="0" smtClean="0">
                <a:solidFill>
                  <a:schemeClr val="tx1"/>
                </a:solidFill>
              </a:rPr>
              <a:t>transition</a:t>
            </a:r>
          </a:p>
          <a:p>
            <a:pPr lvl="1">
              <a:buFont typeface="Arial" panose="020B0604020202020204" pitchFamily="34" charset="0"/>
              <a:buChar char="•"/>
            </a:pPr>
            <a:endParaRPr lang="en-US" sz="1800" dirty="0">
              <a:solidFill>
                <a:schemeClr val="tx1"/>
              </a:solidFill>
            </a:endParaRPr>
          </a:p>
          <a:p>
            <a:pPr lvl="1">
              <a:buFont typeface="Arial" panose="020B0604020202020204" pitchFamily="34" charset="0"/>
              <a:buChar char="•"/>
            </a:pPr>
            <a:r>
              <a:rPr lang="en-US" sz="1800" dirty="0">
                <a:solidFill>
                  <a:schemeClr val="tx1"/>
                </a:solidFill>
              </a:rPr>
              <a:t>Collaborating with our trading partners and vendors to support the transition to </a:t>
            </a:r>
            <a:r>
              <a:rPr lang="en-US" sz="1800" dirty="0" smtClean="0">
                <a:solidFill>
                  <a:schemeClr val="tx1"/>
                </a:solidFill>
              </a:rPr>
              <a:t>ICD-10</a:t>
            </a:r>
          </a:p>
          <a:p>
            <a:pPr lvl="1">
              <a:buFont typeface="Arial" panose="020B0604020202020204" pitchFamily="34" charset="0"/>
              <a:buChar char="•"/>
            </a:pPr>
            <a:endParaRPr lang="en-US" sz="1800" dirty="0">
              <a:solidFill>
                <a:schemeClr val="tx1"/>
              </a:solidFill>
            </a:endParaRPr>
          </a:p>
          <a:p>
            <a:pPr lvl="1">
              <a:buFont typeface="Arial" panose="020B0604020202020204" pitchFamily="34" charset="0"/>
              <a:buChar char="•"/>
            </a:pPr>
            <a:r>
              <a:rPr lang="en-US" sz="1800" dirty="0">
                <a:solidFill>
                  <a:schemeClr val="tx1"/>
                </a:solidFill>
              </a:rPr>
              <a:t>Completing business readiness monitoring and plans and training</a:t>
            </a:r>
          </a:p>
          <a:p>
            <a:pPr lvl="1"/>
            <a:endParaRPr lang="en-US" sz="2000" dirty="0"/>
          </a:p>
          <a:p>
            <a:pPr marL="0" indent="0">
              <a:buNone/>
            </a:pPr>
            <a:r>
              <a:rPr lang="en-US" sz="2000" dirty="0">
                <a:hlinkClick r:id="rId2"/>
              </a:rPr>
              <a:t>http://</a:t>
            </a:r>
            <a:r>
              <a:rPr lang="en-US" sz="2000" dirty="0" smtClean="0">
                <a:hlinkClick r:id="rId2"/>
              </a:rPr>
              <a:t>www.cigna.com/medicare/healthcare-professionals/icd-10</a:t>
            </a:r>
            <a:endParaRPr lang="en-US" sz="2000" dirty="0" smtClean="0"/>
          </a:p>
          <a:p>
            <a:pPr marL="0" indent="0">
              <a:buNone/>
            </a:pPr>
            <a:endParaRPr lang="en-US" sz="2000" dirty="0"/>
          </a:p>
        </p:txBody>
      </p:sp>
    </p:spTree>
    <p:extLst>
      <p:ext uri="{BB962C8B-B14F-4D97-AF65-F5344CB8AC3E}">
        <p14:creationId xmlns:p14="http://schemas.microsoft.com/office/powerpoint/2010/main" val="3137355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754" y="0"/>
            <a:ext cx="8229600" cy="1143000"/>
          </a:xfrm>
        </p:spPr>
        <p:txBody>
          <a:bodyPr>
            <a:normAutofit/>
          </a:bodyPr>
          <a:lstStyle/>
          <a:p>
            <a:r>
              <a:rPr lang="en-US" sz="3000" b="1" dirty="0"/>
              <a:t>APPENDIX - Payer Readiness</a:t>
            </a:r>
          </a:p>
        </p:txBody>
      </p:sp>
      <p:sp>
        <p:nvSpPr>
          <p:cNvPr id="3" name="Content Placeholder 2"/>
          <p:cNvSpPr>
            <a:spLocks noGrp="1"/>
          </p:cNvSpPr>
          <p:nvPr>
            <p:ph idx="1"/>
          </p:nvPr>
        </p:nvSpPr>
        <p:spPr/>
        <p:txBody>
          <a:bodyPr>
            <a:normAutofit/>
          </a:bodyPr>
          <a:lstStyle/>
          <a:p>
            <a:pPr marL="0" indent="0">
              <a:buNone/>
            </a:pPr>
            <a:r>
              <a:rPr lang="en-US" sz="2000" b="1" i="1" dirty="0">
                <a:solidFill>
                  <a:schemeClr val="tx1"/>
                </a:solidFill>
              </a:rPr>
              <a:t>MassHealth</a:t>
            </a:r>
          </a:p>
          <a:p>
            <a:pPr lvl="1">
              <a:buFont typeface="Arial" panose="020B0604020202020204" pitchFamily="34" charset="0"/>
              <a:buChar char="•"/>
            </a:pPr>
            <a:r>
              <a:rPr lang="en-US" sz="1800" dirty="0">
                <a:solidFill>
                  <a:schemeClr val="tx1"/>
                </a:solidFill>
              </a:rPr>
              <a:t>Will implement on October 1, </a:t>
            </a:r>
            <a:r>
              <a:rPr lang="en-US" sz="1800" dirty="0" smtClean="0">
                <a:solidFill>
                  <a:schemeClr val="tx1"/>
                </a:solidFill>
              </a:rPr>
              <a:t>2015</a:t>
            </a:r>
          </a:p>
          <a:p>
            <a:pPr lvl="1">
              <a:buFont typeface="Arial" panose="020B0604020202020204" pitchFamily="34" charset="0"/>
              <a:buChar char="•"/>
            </a:pPr>
            <a:endParaRPr lang="en-US" sz="1800" dirty="0">
              <a:solidFill>
                <a:schemeClr val="tx1"/>
              </a:solidFill>
            </a:endParaRPr>
          </a:p>
          <a:p>
            <a:pPr lvl="1">
              <a:buFont typeface="Arial" panose="020B0604020202020204" pitchFamily="34" charset="0"/>
              <a:buChar char="•"/>
            </a:pPr>
            <a:r>
              <a:rPr lang="en-US" sz="1800" dirty="0">
                <a:solidFill>
                  <a:schemeClr val="tx1"/>
                </a:solidFill>
              </a:rPr>
              <a:t>Actively engaged in testing - test files no longer accepted after </a:t>
            </a:r>
            <a:r>
              <a:rPr lang="en-US" sz="1800" dirty="0" smtClean="0">
                <a:solidFill>
                  <a:schemeClr val="tx1"/>
                </a:solidFill>
              </a:rPr>
              <a:t>8/31/2015</a:t>
            </a:r>
          </a:p>
          <a:p>
            <a:pPr lvl="1">
              <a:buFont typeface="Arial" panose="020B0604020202020204" pitchFamily="34" charset="0"/>
              <a:buChar char="•"/>
            </a:pPr>
            <a:endParaRPr lang="en-US" sz="1800" dirty="0">
              <a:solidFill>
                <a:schemeClr val="tx1"/>
              </a:solidFill>
            </a:endParaRPr>
          </a:p>
          <a:p>
            <a:pPr lvl="1">
              <a:buFont typeface="Arial" panose="020B0604020202020204" pitchFamily="34" charset="0"/>
              <a:buChar char="•"/>
            </a:pPr>
            <a:r>
              <a:rPr lang="en-US" sz="1800" dirty="0">
                <a:solidFill>
                  <a:schemeClr val="tx1"/>
                </a:solidFill>
              </a:rPr>
              <a:t>Using the month of September to resolve any remaining testing issues before implementation</a:t>
            </a:r>
            <a:r>
              <a:rPr lang="en-US" sz="1800" dirty="0" smtClean="0">
                <a:solidFill>
                  <a:schemeClr val="tx1"/>
                </a:solidFill>
              </a:rPr>
              <a:t>.</a:t>
            </a:r>
          </a:p>
          <a:p>
            <a:pPr lvl="1">
              <a:buFont typeface="Arial" panose="020B0604020202020204" pitchFamily="34" charset="0"/>
              <a:buChar char="•"/>
            </a:pPr>
            <a:endParaRPr lang="en-US" sz="1800" dirty="0">
              <a:solidFill>
                <a:schemeClr val="tx1"/>
              </a:solidFill>
            </a:endParaRPr>
          </a:p>
          <a:p>
            <a:pPr lvl="1">
              <a:buFont typeface="Arial" panose="020B0604020202020204" pitchFamily="34" charset="0"/>
              <a:buChar char="•"/>
            </a:pPr>
            <a:r>
              <a:rPr lang="en-US" sz="1800" dirty="0">
                <a:solidFill>
                  <a:schemeClr val="tx1"/>
                </a:solidFill>
              </a:rPr>
              <a:t>Updated billing guides available on their website</a:t>
            </a:r>
          </a:p>
          <a:p>
            <a:pPr lvl="1"/>
            <a:endParaRPr lang="en-US" sz="1800" dirty="0"/>
          </a:p>
          <a:p>
            <a:pPr marL="0" indent="0">
              <a:buNone/>
            </a:pPr>
            <a:r>
              <a:rPr lang="en-US" sz="1800" dirty="0">
                <a:hlinkClick r:id="rId2"/>
              </a:rPr>
              <a:t>http://www.mass.gov/eohhs/gov/newsroom/masshealth/providers/icd10-implementation.html</a:t>
            </a:r>
            <a:endParaRPr lang="en-US" sz="1800" dirty="0"/>
          </a:p>
          <a:p>
            <a:pPr marL="0" indent="0">
              <a:buNone/>
            </a:pPr>
            <a:endParaRPr lang="en-US" sz="2000" dirty="0"/>
          </a:p>
        </p:txBody>
      </p:sp>
    </p:spTree>
    <p:extLst>
      <p:ext uri="{BB962C8B-B14F-4D97-AF65-F5344CB8AC3E}">
        <p14:creationId xmlns:p14="http://schemas.microsoft.com/office/powerpoint/2010/main" val="8678698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4" name="Subtitle 3"/>
          <p:cNvSpPr>
            <a:spLocks noGrp="1"/>
          </p:cNvSpPr>
          <p:nvPr>
            <p:ph type="subTitle" idx="1"/>
          </p:nvPr>
        </p:nvSpPr>
        <p:spPr>
          <a:xfrm>
            <a:off x="926123" y="4350238"/>
            <a:ext cx="7350369" cy="1149350"/>
          </a:xfrm>
        </p:spPr>
        <p:txBody>
          <a:bodyPr/>
          <a:lstStyle/>
          <a:p>
            <a:r>
              <a:rPr lang="en-US" sz="2000" b="1" dirty="0" smtClean="0">
                <a:solidFill>
                  <a:schemeClr val="bg2">
                    <a:lumMod val="95000"/>
                  </a:schemeClr>
                </a:solidFill>
              </a:rPr>
              <a:t>Angela Boynton</a:t>
            </a:r>
            <a:endParaRPr lang="en-US" sz="2000" b="1" dirty="0">
              <a:solidFill>
                <a:schemeClr val="bg2">
                  <a:lumMod val="95000"/>
                </a:schemeClr>
              </a:solidFill>
            </a:endParaRPr>
          </a:p>
          <a:p>
            <a:r>
              <a:rPr lang="en-US" sz="2000" dirty="0"/>
              <a:t>BS, RHIT, CPCO, CCS, CPC, CCS-P, COC, CPC-P, CPC-I</a:t>
            </a:r>
          </a:p>
          <a:p>
            <a:r>
              <a:rPr lang="en-US" sz="2000" dirty="0"/>
              <a:t>Principal, Boynton Healthcare Management Solutions, LLC</a:t>
            </a:r>
          </a:p>
          <a:p>
            <a:r>
              <a:rPr lang="en-US" sz="2000" dirty="0">
                <a:hlinkClick r:id="rId3"/>
              </a:rPr>
              <a:t>BoyntonHMS@gmail.com</a:t>
            </a:r>
            <a:endParaRPr lang="en-US" sz="2000" dirty="0"/>
          </a:p>
          <a:p>
            <a:endParaRPr lang="en-US" sz="2000" dirty="0"/>
          </a:p>
        </p:txBody>
      </p:sp>
    </p:spTree>
    <p:extLst>
      <p:ext uri="{BB962C8B-B14F-4D97-AF65-F5344CB8AC3E}">
        <p14:creationId xmlns:p14="http://schemas.microsoft.com/office/powerpoint/2010/main" val="17785827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539" y="0"/>
            <a:ext cx="8229600" cy="1143000"/>
          </a:xfrm>
        </p:spPr>
        <p:txBody>
          <a:bodyPr>
            <a:normAutofit/>
          </a:bodyPr>
          <a:lstStyle/>
          <a:p>
            <a:r>
              <a:rPr lang="en-US" sz="3000" b="1" dirty="0" smtClean="0"/>
              <a:t>Next Steps</a:t>
            </a:r>
            <a:endParaRPr lang="en-US" sz="3000" b="1" dirty="0"/>
          </a:p>
        </p:txBody>
      </p:sp>
      <p:sp>
        <p:nvSpPr>
          <p:cNvPr id="3" name="TextBox 2"/>
          <p:cNvSpPr txBox="1"/>
          <p:nvPr/>
        </p:nvSpPr>
        <p:spPr>
          <a:xfrm>
            <a:off x="442912" y="1607161"/>
            <a:ext cx="8015287" cy="2523768"/>
          </a:xfrm>
          <a:prstGeom prst="rect">
            <a:avLst/>
          </a:prstGeom>
          <a:noFill/>
        </p:spPr>
        <p:txBody>
          <a:bodyPr wrap="square" rtlCol="0">
            <a:spAutoFit/>
          </a:bodyPr>
          <a:lstStyle/>
          <a:p>
            <a:pPr marL="1200150" lvl="2" indent="-285750">
              <a:buFont typeface="Arial" panose="020B0604020202020204" pitchFamily="34" charset="0"/>
              <a:buChar char="•"/>
            </a:pPr>
            <a:r>
              <a:rPr lang="en-US" sz="2000" dirty="0"/>
              <a:t>After 48 hours you will receive a link to the online </a:t>
            </a:r>
            <a:r>
              <a:rPr lang="en-US" sz="2000" dirty="0" smtClean="0"/>
              <a:t>evaluation</a:t>
            </a:r>
          </a:p>
          <a:p>
            <a:pPr marL="1200150" lvl="2" indent="-285750">
              <a:buFont typeface="Arial" panose="020B0604020202020204" pitchFamily="34" charset="0"/>
              <a:buChar char="•"/>
            </a:pPr>
            <a:endParaRPr lang="en-US" sz="2000" dirty="0"/>
          </a:p>
          <a:p>
            <a:pPr marL="1200150" lvl="2" indent="-285750">
              <a:buFont typeface="Arial" panose="020B0604020202020204" pitchFamily="34" charset="0"/>
              <a:buChar char="•"/>
            </a:pPr>
            <a:r>
              <a:rPr lang="en-US" sz="2000" dirty="0"/>
              <a:t>Please complete the evaluation and provide your </a:t>
            </a:r>
            <a:r>
              <a:rPr lang="en-US" sz="2000" dirty="0" smtClean="0"/>
              <a:t>feedback</a:t>
            </a:r>
          </a:p>
          <a:p>
            <a:pPr marL="1200150" lvl="2" indent="-285750">
              <a:buFont typeface="Arial" panose="020B0604020202020204" pitchFamily="34" charset="0"/>
              <a:buChar char="•"/>
            </a:pPr>
            <a:endParaRPr lang="en-US" sz="2000" dirty="0"/>
          </a:p>
          <a:p>
            <a:pPr marL="1200150" lvl="2" indent="-285750">
              <a:buFont typeface="Arial" panose="020B0604020202020204" pitchFamily="34" charset="0"/>
              <a:buChar char="•"/>
            </a:pPr>
            <a:r>
              <a:rPr lang="en-US" sz="2000" dirty="0"/>
              <a:t>After completing the evaluation, you will be directed to the MMS CME Certificate portal where physicians can claim CME credit (others receive a certificate of attendance)</a:t>
            </a:r>
          </a:p>
          <a:p>
            <a:endParaRPr lang="en-US" b="1" dirty="0"/>
          </a:p>
        </p:txBody>
      </p:sp>
    </p:spTree>
    <p:extLst>
      <p:ext uri="{BB962C8B-B14F-4D97-AF65-F5344CB8AC3E}">
        <p14:creationId xmlns:p14="http://schemas.microsoft.com/office/powerpoint/2010/main" val="12756953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360" y="807893"/>
            <a:ext cx="6571750" cy="2424833"/>
          </a:xfrm>
        </p:spPr>
        <p:txBody>
          <a:bodyPr>
            <a:normAutofit/>
          </a:bodyPr>
          <a:lstStyle/>
          <a:p>
            <a:pPr algn="ctr"/>
            <a:r>
              <a:rPr lang="en-US" sz="3000" b="1" dirty="0" smtClean="0"/>
              <a:t>Thank you to our virtual exhibitor</a:t>
            </a:r>
            <a:br>
              <a:rPr lang="en-US" sz="3000" b="1" dirty="0" smtClean="0"/>
            </a:br>
            <a:r>
              <a:rPr lang="en-US" sz="3000" b="1" dirty="0" err="1" smtClean="0"/>
              <a:t>Mindleaf</a:t>
            </a:r>
            <a:r>
              <a:rPr lang="en-US" sz="3000" b="1" dirty="0" smtClean="0"/>
              <a:t> Technologies, Inc.</a:t>
            </a:r>
            <a:br>
              <a:rPr lang="en-US" sz="3000" b="1" dirty="0" smtClean="0"/>
            </a:br>
            <a:r>
              <a:rPr lang="en-US" sz="3000" b="1" dirty="0"/>
              <a:t/>
            </a:r>
            <a:br>
              <a:rPr lang="en-US" sz="3000" b="1" dirty="0"/>
            </a:br>
            <a:r>
              <a:rPr lang="en-US" sz="3000" u="sng" dirty="0"/>
              <a:t>www.mindleaf.com</a:t>
            </a:r>
            <a:r>
              <a:rPr lang="en-US" sz="3000" dirty="0"/>
              <a:t/>
            </a:r>
            <a:br>
              <a:rPr lang="en-US" sz="3000" dirty="0"/>
            </a:br>
            <a:endParaRPr lang="en-US" sz="3000" b="1" dirty="0"/>
          </a:p>
        </p:txBody>
      </p:sp>
    </p:spTree>
    <p:extLst>
      <p:ext uri="{BB962C8B-B14F-4D97-AF65-F5344CB8AC3E}">
        <p14:creationId xmlns:p14="http://schemas.microsoft.com/office/powerpoint/2010/main" val="5245369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211" y="0"/>
            <a:ext cx="8229600" cy="1143000"/>
          </a:xfrm>
        </p:spPr>
        <p:txBody>
          <a:bodyPr>
            <a:normAutofit/>
          </a:bodyPr>
          <a:lstStyle/>
          <a:p>
            <a:r>
              <a:rPr lang="en-US" sz="3000" b="1" dirty="0" smtClean="0">
                <a:solidFill>
                  <a:schemeClr val="tx1"/>
                </a:solidFill>
              </a:rPr>
              <a:t>Background</a:t>
            </a:r>
            <a:endParaRPr lang="en-US" sz="3000" b="1" dirty="0">
              <a:solidFill>
                <a:schemeClr val="tx1"/>
              </a:solidFill>
            </a:endParaRPr>
          </a:p>
        </p:txBody>
      </p:sp>
      <p:sp>
        <p:nvSpPr>
          <p:cNvPr id="3" name="Content Placeholder 2"/>
          <p:cNvSpPr>
            <a:spLocks noGrp="1"/>
          </p:cNvSpPr>
          <p:nvPr>
            <p:ph idx="1"/>
          </p:nvPr>
        </p:nvSpPr>
        <p:spPr>
          <a:xfrm>
            <a:off x="418454" y="1099097"/>
            <a:ext cx="8477573" cy="3017520"/>
          </a:xfrm>
        </p:spPr>
        <p:txBody>
          <a:bodyPr>
            <a:noAutofit/>
          </a:bodyPr>
          <a:lstStyle/>
          <a:p>
            <a:pPr marL="123444" indent="0" algn="ctr">
              <a:buNone/>
            </a:pPr>
            <a:r>
              <a:rPr lang="en-US" sz="2000" i="1" dirty="0">
                <a:solidFill>
                  <a:schemeClr val="tx1"/>
                </a:solidFill>
              </a:rPr>
              <a:t>HIPAA covered Entities must abide by the final rule that was issued on </a:t>
            </a:r>
            <a:endParaRPr lang="en-US" sz="2000" i="1" dirty="0" smtClean="0">
              <a:solidFill>
                <a:schemeClr val="tx1"/>
              </a:solidFill>
            </a:endParaRPr>
          </a:p>
          <a:p>
            <a:pPr marL="123444" indent="0" algn="ctr">
              <a:buNone/>
            </a:pPr>
            <a:r>
              <a:rPr lang="en-US" sz="2000" i="1" dirty="0" smtClean="0">
                <a:solidFill>
                  <a:schemeClr val="tx1"/>
                </a:solidFill>
              </a:rPr>
              <a:t>January </a:t>
            </a:r>
            <a:r>
              <a:rPr lang="en-US" sz="2000" i="1" dirty="0">
                <a:solidFill>
                  <a:schemeClr val="tx1"/>
                </a:solidFill>
              </a:rPr>
              <a:t>15, </a:t>
            </a:r>
            <a:r>
              <a:rPr lang="en-US" sz="2000" i="1" dirty="0" smtClean="0">
                <a:solidFill>
                  <a:schemeClr val="tx1"/>
                </a:solidFill>
              </a:rPr>
              <a:t>2009</a:t>
            </a:r>
            <a:endParaRPr lang="en-US" sz="2000" i="1" dirty="0">
              <a:solidFill>
                <a:schemeClr val="tx1"/>
              </a:solidFill>
            </a:endParaRPr>
          </a:p>
          <a:p>
            <a:pPr marL="0" indent="0">
              <a:spcAft>
                <a:spcPts val="75"/>
              </a:spcAft>
              <a:buNone/>
            </a:pPr>
            <a:r>
              <a:rPr lang="en-US" sz="2000" u="sng" dirty="0">
                <a:solidFill>
                  <a:schemeClr val="tx1"/>
                </a:solidFill>
              </a:rPr>
              <a:t>Summary</a:t>
            </a:r>
          </a:p>
          <a:p>
            <a:pPr marL="0" indent="0">
              <a:buNone/>
            </a:pPr>
            <a:r>
              <a:rPr lang="en-US" sz="2000" dirty="0">
                <a:solidFill>
                  <a:schemeClr val="tx1"/>
                </a:solidFill>
              </a:rPr>
              <a:t>January 15, 2009 – Department of Health and Human Services (DHHS) published a final rule requiring covered entities (providers, health plans &amp; clearinghouses) to comply with new code set regulations for</a:t>
            </a:r>
            <a:r>
              <a:rPr lang="en-US" sz="2000" dirty="0" smtClean="0">
                <a:solidFill>
                  <a:schemeClr val="tx1"/>
                </a:solidFill>
              </a:rPr>
              <a:t>:</a:t>
            </a:r>
          </a:p>
          <a:p>
            <a:endParaRPr lang="en-US" sz="2000" dirty="0">
              <a:solidFill>
                <a:schemeClr val="tx1"/>
              </a:solidFill>
            </a:endParaRPr>
          </a:p>
          <a:p>
            <a:pPr lvl="1"/>
            <a:r>
              <a:rPr lang="en-US" sz="2000" dirty="0">
                <a:solidFill>
                  <a:schemeClr val="tx1"/>
                </a:solidFill>
              </a:rPr>
              <a:t>International Classification of Diseases, 10</a:t>
            </a:r>
            <a:r>
              <a:rPr lang="en-US" sz="2000" baseline="30000" dirty="0">
                <a:solidFill>
                  <a:schemeClr val="tx1"/>
                </a:solidFill>
              </a:rPr>
              <a:t>th</a:t>
            </a:r>
            <a:r>
              <a:rPr lang="en-US" sz="2000" dirty="0">
                <a:solidFill>
                  <a:schemeClr val="tx1"/>
                </a:solidFill>
              </a:rPr>
              <a:t> Edition (ICD-10)</a:t>
            </a:r>
          </a:p>
          <a:p>
            <a:pPr lvl="2">
              <a:buFont typeface="Wingdings" pitchFamily="2" charset="2"/>
              <a:buChar char="Ø"/>
            </a:pPr>
            <a:r>
              <a:rPr lang="en-US" sz="1600" dirty="0">
                <a:solidFill>
                  <a:schemeClr val="tx1"/>
                </a:solidFill>
              </a:rPr>
              <a:t> Clinical Modifications (ICD-10-CM) Diagnosis Code </a:t>
            </a:r>
            <a:r>
              <a:rPr lang="en-US" sz="1600" dirty="0" smtClean="0">
                <a:solidFill>
                  <a:schemeClr val="tx1"/>
                </a:solidFill>
              </a:rPr>
              <a:t>Set</a:t>
            </a:r>
            <a:endParaRPr lang="en-US" sz="1600" dirty="0">
              <a:solidFill>
                <a:schemeClr val="tx1"/>
              </a:solidFill>
            </a:endParaRPr>
          </a:p>
          <a:p>
            <a:pPr lvl="2">
              <a:buFont typeface="Wingdings" pitchFamily="2" charset="2"/>
              <a:buChar char="Ø"/>
            </a:pPr>
            <a:r>
              <a:rPr lang="en-US" sz="1600" dirty="0">
                <a:solidFill>
                  <a:schemeClr val="tx1"/>
                </a:solidFill>
              </a:rPr>
              <a:t> Procedure Coding System (ICD-10-PCS) Inpatient Hospital Procedure Coding System</a:t>
            </a:r>
            <a:r>
              <a:rPr lang="en-US" sz="1600" dirty="0" smtClean="0">
                <a:solidFill>
                  <a:schemeClr val="tx1"/>
                </a:solidFill>
              </a:rPr>
              <a:t>.</a:t>
            </a:r>
          </a:p>
          <a:p>
            <a:pPr lvl="2">
              <a:buFont typeface="Wingdings" pitchFamily="2" charset="2"/>
              <a:buChar char="Ø"/>
            </a:pPr>
            <a:endParaRPr lang="en-US" sz="2000" dirty="0">
              <a:solidFill>
                <a:schemeClr val="tx1"/>
              </a:solidFill>
            </a:endParaRPr>
          </a:p>
          <a:p>
            <a:pPr lvl="1"/>
            <a:r>
              <a:rPr lang="en-US" sz="2000" dirty="0">
                <a:solidFill>
                  <a:schemeClr val="tx1"/>
                </a:solidFill>
              </a:rPr>
              <a:t>DHHS Compliance Date: October 1, 2015 </a:t>
            </a:r>
          </a:p>
          <a:p>
            <a:pPr lvl="1"/>
            <a:endParaRPr lang="en-US" sz="2000" dirty="0">
              <a:solidFill>
                <a:schemeClr val="tx1"/>
              </a:solidFill>
            </a:endParaRPr>
          </a:p>
          <a:p>
            <a:endParaRPr lang="en-US" sz="2000" dirty="0">
              <a:solidFill>
                <a:schemeClr val="tx1"/>
              </a:solidFill>
            </a:endParaRPr>
          </a:p>
        </p:txBody>
      </p:sp>
    </p:spTree>
    <p:extLst>
      <p:ext uri="{BB962C8B-B14F-4D97-AF65-F5344CB8AC3E}">
        <p14:creationId xmlns:p14="http://schemas.microsoft.com/office/powerpoint/2010/main" val="7855386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Content Placeholder 4"/>
          <p:cNvSpPr>
            <a:spLocks/>
          </p:cNvSpPr>
          <p:nvPr/>
        </p:nvSpPr>
        <p:spPr bwMode="auto">
          <a:xfrm>
            <a:off x="5942411" y="1632347"/>
            <a:ext cx="188714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 indent="-171450" eaLnBrk="0" hangingPunct="0">
              <a:defRPr sz="1200">
                <a:solidFill>
                  <a:schemeClr val="tx1"/>
                </a:solidFill>
                <a:latin typeface="Arial" panose="020B0604020202020204" pitchFamily="34" charset="0"/>
                <a:ea typeface="ＭＳ Ｐゴシック" pitchFamily="34" charset="-128"/>
              </a:defRPr>
            </a:lvl1pPr>
            <a:lvl2pPr marL="742950" indent="-285750" eaLnBrk="0" hangingPunct="0">
              <a:defRPr sz="1200">
                <a:solidFill>
                  <a:schemeClr val="tx1"/>
                </a:solidFill>
                <a:latin typeface="Arial" panose="020B0604020202020204" pitchFamily="34" charset="0"/>
                <a:ea typeface="ＭＳ Ｐゴシック" pitchFamily="34" charset="-128"/>
              </a:defRPr>
            </a:lvl2pPr>
            <a:lvl3pPr marL="1143000" indent="-228600" eaLnBrk="0" hangingPunct="0">
              <a:defRPr sz="1200">
                <a:solidFill>
                  <a:schemeClr val="tx1"/>
                </a:solidFill>
                <a:latin typeface="Arial" panose="020B0604020202020204" pitchFamily="34" charset="0"/>
                <a:ea typeface="ＭＳ Ｐゴシック" pitchFamily="34" charset="-128"/>
              </a:defRPr>
            </a:lvl3pPr>
            <a:lvl4pPr marL="1600200" indent="-228600" eaLnBrk="0" hangingPunct="0">
              <a:defRPr sz="1200">
                <a:solidFill>
                  <a:schemeClr val="tx1"/>
                </a:solidFill>
                <a:latin typeface="Arial" panose="020B0604020202020204" pitchFamily="34" charset="0"/>
                <a:ea typeface="ＭＳ Ｐゴシック" pitchFamily="34" charset="-128"/>
              </a:defRPr>
            </a:lvl4pPr>
            <a:lvl5pPr marL="2057400" indent="-228600" eaLnBrk="0" hangingPunct="0">
              <a:defRPr sz="1200">
                <a:solidFill>
                  <a:schemeClr val="tx1"/>
                </a:solidFill>
                <a:latin typeface="Arial" panose="020B0604020202020204" pitchFamily="34" charset="0"/>
                <a:ea typeface="ＭＳ Ｐゴシック" pitchFamily="34" charset="-128"/>
              </a:defRPr>
            </a:lvl5pPr>
            <a:lvl6pPr marL="2514600" indent="-228600" algn="ctr" eaLnBrk="0" fontAlgn="base" hangingPunct="0">
              <a:lnSpc>
                <a:spcPct val="80000"/>
              </a:lnSpc>
              <a:spcBef>
                <a:spcPct val="20000"/>
              </a:spcBef>
              <a:spcAft>
                <a:spcPct val="0"/>
              </a:spcAft>
              <a:defRPr sz="1200">
                <a:solidFill>
                  <a:schemeClr val="tx1"/>
                </a:solidFill>
                <a:latin typeface="Arial" panose="020B0604020202020204" pitchFamily="34" charset="0"/>
                <a:ea typeface="ＭＳ Ｐゴシック" pitchFamily="34" charset="-128"/>
              </a:defRPr>
            </a:lvl6pPr>
            <a:lvl7pPr marL="2971800" indent="-228600" algn="ctr" eaLnBrk="0" fontAlgn="base" hangingPunct="0">
              <a:lnSpc>
                <a:spcPct val="80000"/>
              </a:lnSpc>
              <a:spcBef>
                <a:spcPct val="20000"/>
              </a:spcBef>
              <a:spcAft>
                <a:spcPct val="0"/>
              </a:spcAft>
              <a:defRPr sz="1200">
                <a:solidFill>
                  <a:schemeClr val="tx1"/>
                </a:solidFill>
                <a:latin typeface="Arial" panose="020B0604020202020204" pitchFamily="34" charset="0"/>
                <a:ea typeface="ＭＳ Ｐゴシック" pitchFamily="34" charset="-128"/>
              </a:defRPr>
            </a:lvl7pPr>
            <a:lvl8pPr marL="3429000" indent="-228600" algn="ctr" eaLnBrk="0" fontAlgn="base" hangingPunct="0">
              <a:lnSpc>
                <a:spcPct val="80000"/>
              </a:lnSpc>
              <a:spcBef>
                <a:spcPct val="20000"/>
              </a:spcBef>
              <a:spcAft>
                <a:spcPct val="0"/>
              </a:spcAft>
              <a:defRPr sz="1200">
                <a:solidFill>
                  <a:schemeClr val="tx1"/>
                </a:solidFill>
                <a:latin typeface="Arial" panose="020B0604020202020204" pitchFamily="34" charset="0"/>
                <a:ea typeface="ＭＳ Ｐゴシック" pitchFamily="34" charset="-128"/>
              </a:defRPr>
            </a:lvl8pPr>
            <a:lvl9pPr marL="3886200" indent="-228600" algn="ctr" eaLnBrk="0" fontAlgn="base" hangingPunct="0">
              <a:lnSpc>
                <a:spcPct val="80000"/>
              </a:lnSpc>
              <a:spcBef>
                <a:spcPct val="20000"/>
              </a:spcBef>
              <a:spcAft>
                <a:spcPct val="0"/>
              </a:spcAft>
              <a:defRPr sz="1200">
                <a:solidFill>
                  <a:schemeClr val="tx1"/>
                </a:solidFill>
                <a:latin typeface="Arial" panose="020B0604020202020204" pitchFamily="34" charset="0"/>
                <a:ea typeface="ＭＳ Ｐゴシック" pitchFamily="34" charset="-128"/>
              </a:defRPr>
            </a:lvl9pPr>
          </a:lstStyle>
          <a:p>
            <a:pPr algn="l" eaLnBrk="1" hangingPunct="1">
              <a:buClr>
                <a:srgbClr val="005293"/>
              </a:buClr>
              <a:buSzPct val="115000"/>
            </a:pPr>
            <a:endParaRPr lang="en-US" altLang="en-US" sz="1350" b="1" dirty="0">
              <a:solidFill>
                <a:srgbClr val="535A5D"/>
              </a:solidFill>
            </a:endParaRPr>
          </a:p>
        </p:txBody>
      </p:sp>
      <p:sp>
        <p:nvSpPr>
          <p:cNvPr id="54276" name="Rectangle 7"/>
          <p:cNvSpPr>
            <a:spLocks noGrp="1"/>
          </p:cNvSpPr>
          <p:nvPr>
            <p:ph type="title"/>
          </p:nvPr>
        </p:nvSpPr>
        <p:spPr>
          <a:xfrm>
            <a:off x="408081" y="0"/>
            <a:ext cx="8229600" cy="1143000"/>
          </a:xfrm>
        </p:spPr>
        <p:txBody>
          <a:bodyPr>
            <a:normAutofit/>
          </a:bodyPr>
          <a:lstStyle/>
          <a:p>
            <a:r>
              <a:rPr lang="en-US" altLang="en-US" sz="3000" b="1" dirty="0">
                <a:solidFill>
                  <a:schemeClr val="tx1"/>
                </a:solidFill>
              </a:rPr>
              <a:t>What’s Wrong with ICD-9?</a:t>
            </a:r>
          </a:p>
        </p:txBody>
      </p:sp>
      <p:graphicFrame>
        <p:nvGraphicFramePr>
          <p:cNvPr id="2" name="Diagram 1"/>
          <p:cNvGraphicFramePr/>
          <p:nvPr>
            <p:extLst>
              <p:ext uri="{D42A27DB-BD31-4B8C-83A1-F6EECF244321}">
                <p14:modId xmlns:p14="http://schemas.microsoft.com/office/powerpoint/2010/main" val="2064139670"/>
              </p:ext>
            </p:extLst>
          </p:nvPr>
        </p:nvGraphicFramePr>
        <p:xfrm>
          <a:off x="0" y="927311"/>
          <a:ext cx="6087373" cy="48688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4278" name="Rectangle 6"/>
          <p:cNvSpPr>
            <a:spLocks noChangeArrowheads="1"/>
          </p:cNvSpPr>
          <p:nvPr/>
        </p:nvSpPr>
        <p:spPr bwMode="auto">
          <a:xfrm>
            <a:off x="6134332" y="1618031"/>
            <a:ext cx="2777843" cy="3208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Arial" panose="020B0604020202020204" pitchFamily="34" charset="0"/>
                <a:ea typeface="ＭＳ Ｐゴシック" pitchFamily="34" charset="-128"/>
              </a:defRPr>
            </a:lvl1pPr>
            <a:lvl2pPr marL="742950" indent="-285750" eaLnBrk="0" hangingPunct="0">
              <a:defRPr sz="1200">
                <a:solidFill>
                  <a:schemeClr val="tx1"/>
                </a:solidFill>
                <a:latin typeface="Arial" panose="020B0604020202020204" pitchFamily="34" charset="0"/>
                <a:ea typeface="ＭＳ Ｐゴシック" pitchFamily="34" charset="-128"/>
              </a:defRPr>
            </a:lvl2pPr>
            <a:lvl3pPr marL="1143000" indent="-228600" eaLnBrk="0" hangingPunct="0">
              <a:defRPr sz="1200">
                <a:solidFill>
                  <a:schemeClr val="tx1"/>
                </a:solidFill>
                <a:latin typeface="Arial" panose="020B0604020202020204" pitchFamily="34" charset="0"/>
                <a:ea typeface="ＭＳ Ｐゴシック" pitchFamily="34" charset="-128"/>
              </a:defRPr>
            </a:lvl3pPr>
            <a:lvl4pPr marL="1600200" indent="-228600" eaLnBrk="0" hangingPunct="0">
              <a:defRPr sz="1200">
                <a:solidFill>
                  <a:schemeClr val="tx1"/>
                </a:solidFill>
                <a:latin typeface="Arial" panose="020B0604020202020204" pitchFamily="34" charset="0"/>
                <a:ea typeface="ＭＳ Ｐゴシック" pitchFamily="34" charset="-128"/>
              </a:defRPr>
            </a:lvl4pPr>
            <a:lvl5pPr marL="2057400" indent="-228600" eaLnBrk="0" hangingPunct="0">
              <a:defRPr sz="1200">
                <a:solidFill>
                  <a:schemeClr val="tx1"/>
                </a:solidFill>
                <a:latin typeface="Arial" panose="020B0604020202020204" pitchFamily="34" charset="0"/>
                <a:ea typeface="ＭＳ Ｐゴシック" pitchFamily="34" charset="-128"/>
              </a:defRPr>
            </a:lvl5pPr>
            <a:lvl6pPr marL="2514600" indent="-228600" algn="ctr" eaLnBrk="0" fontAlgn="base" hangingPunct="0">
              <a:lnSpc>
                <a:spcPct val="80000"/>
              </a:lnSpc>
              <a:spcBef>
                <a:spcPct val="20000"/>
              </a:spcBef>
              <a:spcAft>
                <a:spcPct val="0"/>
              </a:spcAft>
              <a:defRPr sz="1200">
                <a:solidFill>
                  <a:schemeClr val="tx1"/>
                </a:solidFill>
                <a:latin typeface="Arial" panose="020B0604020202020204" pitchFamily="34" charset="0"/>
                <a:ea typeface="ＭＳ Ｐゴシック" pitchFamily="34" charset="-128"/>
              </a:defRPr>
            </a:lvl6pPr>
            <a:lvl7pPr marL="2971800" indent="-228600" algn="ctr" eaLnBrk="0" fontAlgn="base" hangingPunct="0">
              <a:lnSpc>
                <a:spcPct val="80000"/>
              </a:lnSpc>
              <a:spcBef>
                <a:spcPct val="20000"/>
              </a:spcBef>
              <a:spcAft>
                <a:spcPct val="0"/>
              </a:spcAft>
              <a:defRPr sz="1200">
                <a:solidFill>
                  <a:schemeClr val="tx1"/>
                </a:solidFill>
                <a:latin typeface="Arial" panose="020B0604020202020204" pitchFamily="34" charset="0"/>
                <a:ea typeface="ＭＳ Ｐゴシック" pitchFamily="34" charset="-128"/>
              </a:defRPr>
            </a:lvl7pPr>
            <a:lvl8pPr marL="3429000" indent="-228600" algn="ctr" eaLnBrk="0" fontAlgn="base" hangingPunct="0">
              <a:lnSpc>
                <a:spcPct val="80000"/>
              </a:lnSpc>
              <a:spcBef>
                <a:spcPct val="20000"/>
              </a:spcBef>
              <a:spcAft>
                <a:spcPct val="0"/>
              </a:spcAft>
              <a:defRPr sz="1200">
                <a:solidFill>
                  <a:schemeClr val="tx1"/>
                </a:solidFill>
                <a:latin typeface="Arial" panose="020B0604020202020204" pitchFamily="34" charset="0"/>
                <a:ea typeface="ＭＳ Ｐゴシック" pitchFamily="34" charset="-128"/>
              </a:defRPr>
            </a:lvl8pPr>
            <a:lvl9pPr marL="3886200" indent="-228600" algn="ctr" eaLnBrk="0" fontAlgn="base" hangingPunct="0">
              <a:lnSpc>
                <a:spcPct val="80000"/>
              </a:lnSpc>
              <a:spcBef>
                <a:spcPct val="20000"/>
              </a:spcBef>
              <a:spcAft>
                <a:spcPct val="0"/>
              </a:spcAft>
              <a:defRPr sz="1200">
                <a:solidFill>
                  <a:schemeClr val="tx1"/>
                </a:solidFill>
                <a:latin typeface="Arial" panose="020B0604020202020204" pitchFamily="34" charset="0"/>
                <a:ea typeface="ＭＳ Ｐゴシック" pitchFamily="34" charset="-128"/>
              </a:defRPr>
            </a:lvl9pPr>
          </a:lstStyle>
          <a:p>
            <a:pPr algn="l" eaLnBrk="1" hangingPunct="1">
              <a:spcBef>
                <a:spcPct val="50000"/>
              </a:spcBef>
            </a:pPr>
            <a:r>
              <a:rPr lang="en-US" altLang="en-US" sz="1500" dirty="0"/>
              <a:t>What characteristics are needed in a coding system</a:t>
            </a:r>
            <a:r>
              <a:rPr lang="en-US" altLang="en-US" sz="1500" dirty="0" smtClean="0"/>
              <a:t>?</a:t>
            </a:r>
            <a:endParaRPr lang="en-US" altLang="en-US" sz="1500" dirty="0"/>
          </a:p>
          <a:p>
            <a:pPr eaLnBrk="1" hangingPunct="1">
              <a:spcBef>
                <a:spcPct val="50000"/>
              </a:spcBef>
            </a:pPr>
            <a:endParaRPr lang="en-US" altLang="en-US" sz="1500" dirty="0"/>
          </a:p>
          <a:p>
            <a:pPr algn="l" eaLnBrk="1" hangingPunct="1"/>
            <a:r>
              <a:rPr lang="en-US" altLang="en-US" sz="1500" b="1" dirty="0"/>
              <a:t>Flexibility:</a:t>
            </a:r>
            <a:r>
              <a:rPr lang="en-US" altLang="en-US" sz="1500" dirty="0"/>
              <a:t> Has to be able to quickly incorporate emerging diagnosis and procedure codes.</a:t>
            </a:r>
          </a:p>
          <a:p>
            <a:pPr eaLnBrk="1" hangingPunct="1"/>
            <a:endParaRPr lang="en-US" altLang="en-US" sz="1500" b="1" dirty="0"/>
          </a:p>
          <a:p>
            <a:pPr algn="l" eaLnBrk="1" hangingPunct="1"/>
            <a:r>
              <a:rPr lang="en-US" altLang="en-US" sz="1500" b="1" dirty="0"/>
              <a:t>Exactness:</a:t>
            </a:r>
            <a:r>
              <a:rPr lang="en-US" altLang="en-US" sz="1500" dirty="0"/>
              <a:t> In order to identify diagnosis and procedure codes precisely.</a:t>
            </a:r>
          </a:p>
          <a:p>
            <a:pPr algn="l" eaLnBrk="1" hangingPunct="1"/>
            <a:endParaRPr lang="en-US" altLang="en-US" sz="1500" dirty="0"/>
          </a:p>
          <a:p>
            <a:pPr algn="l" eaLnBrk="1" hangingPunct="1"/>
            <a:r>
              <a:rPr lang="en-US" altLang="en-US" sz="1500" dirty="0"/>
              <a:t>ICD-9 is </a:t>
            </a:r>
            <a:r>
              <a:rPr lang="en-US" altLang="en-US" sz="1500" b="1" dirty="0"/>
              <a:t>neither </a:t>
            </a:r>
            <a:r>
              <a:rPr lang="en-US" altLang="en-US" sz="1500" dirty="0"/>
              <a:t>of these*</a:t>
            </a:r>
          </a:p>
        </p:txBody>
      </p:sp>
      <p:sp>
        <p:nvSpPr>
          <p:cNvPr id="54279" name="TextBox 2"/>
          <p:cNvSpPr txBox="1">
            <a:spLocks noChangeArrowheads="1"/>
          </p:cNvSpPr>
          <p:nvPr/>
        </p:nvSpPr>
        <p:spPr bwMode="auto">
          <a:xfrm>
            <a:off x="6715125" y="5576834"/>
            <a:ext cx="2228851"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Arial" panose="020B0604020202020204" pitchFamily="34" charset="0"/>
                <a:ea typeface="ＭＳ Ｐゴシック" pitchFamily="34" charset="-128"/>
              </a:defRPr>
            </a:lvl1pPr>
            <a:lvl2pPr marL="742950" indent="-285750" eaLnBrk="0" hangingPunct="0">
              <a:defRPr sz="1200">
                <a:solidFill>
                  <a:schemeClr val="tx1"/>
                </a:solidFill>
                <a:latin typeface="Arial" panose="020B0604020202020204" pitchFamily="34" charset="0"/>
                <a:ea typeface="ＭＳ Ｐゴシック" pitchFamily="34" charset="-128"/>
              </a:defRPr>
            </a:lvl2pPr>
            <a:lvl3pPr marL="1143000" indent="-228600" eaLnBrk="0" hangingPunct="0">
              <a:defRPr sz="1200">
                <a:solidFill>
                  <a:schemeClr val="tx1"/>
                </a:solidFill>
                <a:latin typeface="Arial" panose="020B0604020202020204" pitchFamily="34" charset="0"/>
                <a:ea typeface="ＭＳ Ｐゴシック" pitchFamily="34" charset="-128"/>
              </a:defRPr>
            </a:lvl3pPr>
            <a:lvl4pPr marL="1600200" indent="-228600" eaLnBrk="0" hangingPunct="0">
              <a:defRPr sz="1200">
                <a:solidFill>
                  <a:schemeClr val="tx1"/>
                </a:solidFill>
                <a:latin typeface="Arial" panose="020B0604020202020204" pitchFamily="34" charset="0"/>
                <a:ea typeface="ＭＳ Ｐゴシック" pitchFamily="34" charset="-128"/>
              </a:defRPr>
            </a:lvl4pPr>
            <a:lvl5pPr marL="2057400" indent="-228600" eaLnBrk="0" hangingPunct="0">
              <a:defRPr sz="1200">
                <a:solidFill>
                  <a:schemeClr val="tx1"/>
                </a:solidFill>
                <a:latin typeface="Arial" panose="020B0604020202020204" pitchFamily="34" charset="0"/>
                <a:ea typeface="ＭＳ Ｐゴシック" pitchFamily="34" charset="-128"/>
              </a:defRPr>
            </a:lvl5pPr>
            <a:lvl6pPr marL="2514600" indent="-228600" algn="ctr" eaLnBrk="0" fontAlgn="base" hangingPunct="0">
              <a:lnSpc>
                <a:spcPct val="80000"/>
              </a:lnSpc>
              <a:spcBef>
                <a:spcPct val="20000"/>
              </a:spcBef>
              <a:spcAft>
                <a:spcPct val="0"/>
              </a:spcAft>
              <a:defRPr sz="1200">
                <a:solidFill>
                  <a:schemeClr val="tx1"/>
                </a:solidFill>
                <a:latin typeface="Arial" panose="020B0604020202020204" pitchFamily="34" charset="0"/>
                <a:ea typeface="ＭＳ Ｐゴシック" pitchFamily="34" charset="-128"/>
              </a:defRPr>
            </a:lvl6pPr>
            <a:lvl7pPr marL="2971800" indent="-228600" algn="ctr" eaLnBrk="0" fontAlgn="base" hangingPunct="0">
              <a:lnSpc>
                <a:spcPct val="80000"/>
              </a:lnSpc>
              <a:spcBef>
                <a:spcPct val="20000"/>
              </a:spcBef>
              <a:spcAft>
                <a:spcPct val="0"/>
              </a:spcAft>
              <a:defRPr sz="1200">
                <a:solidFill>
                  <a:schemeClr val="tx1"/>
                </a:solidFill>
                <a:latin typeface="Arial" panose="020B0604020202020204" pitchFamily="34" charset="0"/>
                <a:ea typeface="ＭＳ Ｐゴシック" pitchFamily="34" charset="-128"/>
              </a:defRPr>
            </a:lvl7pPr>
            <a:lvl8pPr marL="3429000" indent="-228600" algn="ctr" eaLnBrk="0" fontAlgn="base" hangingPunct="0">
              <a:lnSpc>
                <a:spcPct val="80000"/>
              </a:lnSpc>
              <a:spcBef>
                <a:spcPct val="20000"/>
              </a:spcBef>
              <a:spcAft>
                <a:spcPct val="0"/>
              </a:spcAft>
              <a:defRPr sz="1200">
                <a:solidFill>
                  <a:schemeClr val="tx1"/>
                </a:solidFill>
                <a:latin typeface="Arial" panose="020B0604020202020204" pitchFamily="34" charset="0"/>
                <a:ea typeface="ＭＳ Ｐゴシック" pitchFamily="34" charset="-128"/>
              </a:defRPr>
            </a:lvl8pPr>
            <a:lvl9pPr marL="3886200" indent="-228600" algn="ctr" eaLnBrk="0" fontAlgn="base" hangingPunct="0">
              <a:lnSpc>
                <a:spcPct val="80000"/>
              </a:lnSpc>
              <a:spcBef>
                <a:spcPct val="20000"/>
              </a:spcBef>
              <a:spcAft>
                <a:spcPct val="0"/>
              </a:spcAft>
              <a:defRPr sz="1200">
                <a:solidFill>
                  <a:schemeClr val="tx1"/>
                </a:solidFill>
                <a:latin typeface="Arial" panose="020B0604020202020204" pitchFamily="34" charset="0"/>
                <a:ea typeface="ＭＳ Ｐゴシック" pitchFamily="34" charset="-128"/>
              </a:defRPr>
            </a:lvl9pPr>
          </a:lstStyle>
          <a:p>
            <a:pPr algn="r" eaLnBrk="1" hangingPunct="1"/>
            <a:r>
              <a:rPr lang="en-US" altLang="en-US" sz="750" dirty="0">
                <a:solidFill>
                  <a:srgbClr val="646D72"/>
                </a:solidFill>
              </a:rPr>
              <a:t>*Pat Brooks </a:t>
            </a:r>
          </a:p>
          <a:p>
            <a:pPr algn="r" eaLnBrk="1" hangingPunct="1"/>
            <a:r>
              <a:rPr lang="en-US" altLang="en-US" sz="750" dirty="0">
                <a:solidFill>
                  <a:srgbClr val="646D72"/>
                </a:solidFill>
              </a:rPr>
              <a:t>Senior Technical Advisor</a:t>
            </a:r>
          </a:p>
          <a:p>
            <a:pPr algn="r" eaLnBrk="1" hangingPunct="1"/>
            <a:r>
              <a:rPr lang="en-US" altLang="en-US" sz="750" dirty="0">
                <a:solidFill>
                  <a:srgbClr val="646D72"/>
                </a:solidFill>
              </a:rPr>
              <a:t>CMS</a:t>
            </a:r>
          </a:p>
        </p:txBody>
      </p:sp>
    </p:spTree>
    <p:extLst>
      <p:ext uri="{BB962C8B-B14F-4D97-AF65-F5344CB8AC3E}">
        <p14:creationId xmlns:p14="http://schemas.microsoft.com/office/powerpoint/2010/main" val="2920971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gray">
          <a:xfrm>
            <a:off x="467524" y="176920"/>
            <a:ext cx="6298009" cy="597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457200" eaLnBrk="0" hangingPunct="0">
              <a:defRPr sz="1200">
                <a:solidFill>
                  <a:schemeClr val="tx1"/>
                </a:solidFill>
                <a:latin typeface="Arial" panose="020B0604020202020204" pitchFamily="34" charset="0"/>
                <a:ea typeface="ＭＳ Ｐゴシック" pitchFamily="34" charset="-128"/>
              </a:defRPr>
            </a:lvl1pPr>
            <a:lvl2pPr marL="742950" indent="-285750" defTabSz="457200" eaLnBrk="0" hangingPunct="0">
              <a:defRPr sz="1200">
                <a:solidFill>
                  <a:schemeClr val="tx1"/>
                </a:solidFill>
                <a:latin typeface="Arial" panose="020B0604020202020204" pitchFamily="34" charset="0"/>
                <a:ea typeface="ＭＳ Ｐゴシック" pitchFamily="34" charset="-128"/>
              </a:defRPr>
            </a:lvl2pPr>
            <a:lvl3pPr marL="1143000" indent="-228600" defTabSz="457200" eaLnBrk="0" hangingPunct="0">
              <a:defRPr sz="1200">
                <a:solidFill>
                  <a:schemeClr val="tx1"/>
                </a:solidFill>
                <a:latin typeface="Arial" panose="020B0604020202020204" pitchFamily="34" charset="0"/>
                <a:ea typeface="ＭＳ Ｐゴシック" pitchFamily="34" charset="-128"/>
              </a:defRPr>
            </a:lvl3pPr>
            <a:lvl4pPr marL="1600200" indent="-228600" defTabSz="457200" eaLnBrk="0" hangingPunct="0">
              <a:defRPr sz="1200">
                <a:solidFill>
                  <a:schemeClr val="tx1"/>
                </a:solidFill>
                <a:latin typeface="Arial" panose="020B0604020202020204" pitchFamily="34" charset="0"/>
                <a:ea typeface="ＭＳ Ｐゴシック" pitchFamily="34" charset="-128"/>
              </a:defRPr>
            </a:lvl4pPr>
            <a:lvl5pPr marL="2057400" indent="-228600" defTabSz="457200" eaLnBrk="0" hangingPunct="0">
              <a:defRPr sz="1200">
                <a:solidFill>
                  <a:schemeClr val="tx1"/>
                </a:solidFill>
                <a:latin typeface="Arial" panose="020B0604020202020204" pitchFamily="34" charset="0"/>
                <a:ea typeface="ＭＳ Ｐゴシック" pitchFamily="34" charset="-128"/>
              </a:defRPr>
            </a:lvl5pPr>
            <a:lvl6pPr marL="2514600" indent="-228600" algn="ctr" defTabSz="457200" eaLnBrk="0" fontAlgn="base" hangingPunct="0">
              <a:lnSpc>
                <a:spcPct val="80000"/>
              </a:lnSpc>
              <a:spcBef>
                <a:spcPct val="20000"/>
              </a:spcBef>
              <a:spcAft>
                <a:spcPct val="0"/>
              </a:spcAft>
              <a:defRPr sz="1200">
                <a:solidFill>
                  <a:schemeClr val="tx1"/>
                </a:solidFill>
                <a:latin typeface="Arial" panose="020B0604020202020204" pitchFamily="34" charset="0"/>
                <a:ea typeface="ＭＳ Ｐゴシック" pitchFamily="34" charset="-128"/>
              </a:defRPr>
            </a:lvl6pPr>
            <a:lvl7pPr marL="2971800" indent="-228600" algn="ctr" defTabSz="457200" eaLnBrk="0" fontAlgn="base" hangingPunct="0">
              <a:lnSpc>
                <a:spcPct val="80000"/>
              </a:lnSpc>
              <a:spcBef>
                <a:spcPct val="20000"/>
              </a:spcBef>
              <a:spcAft>
                <a:spcPct val="0"/>
              </a:spcAft>
              <a:defRPr sz="1200">
                <a:solidFill>
                  <a:schemeClr val="tx1"/>
                </a:solidFill>
                <a:latin typeface="Arial" panose="020B0604020202020204" pitchFamily="34" charset="0"/>
                <a:ea typeface="ＭＳ Ｐゴシック" pitchFamily="34" charset="-128"/>
              </a:defRPr>
            </a:lvl7pPr>
            <a:lvl8pPr marL="3429000" indent="-228600" algn="ctr" defTabSz="457200" eaLnBrk="0" fontAlgn="base" hangingPunct="0">
              <a:lnSpc>
                <a:spcPct val="80000"/>
              </a:lnSpc>
              <a:spcBef>
                <a:spcPct val="20000"/>
              </a:spcBef>
              <a:spcAft>
                <a:spcPct val="0"/>
              </a:spcAft>
              <a:defRPr sz="1200">
                <a:solidFill>
                  <a:schemeClr val="tx1"/>
                </a:solidFill>
                <a:latin typeface="Arial" panose="020B0604020202020204" pitchFamily="34" charset="0"/>
                <a:ea typeface="ＭＳ Ｐゴシック" pitchFamily="34" charset="-128"/>
              </a:defRPr>
            </a:lvl8pPr>
            <a:lvl9pPr marL="3886200" indent="-228600" algn="ctr" defTabSz="457200" eaLnBrk="0" fontAlgn="base" hangingPunct="0">
              <a:lnSpc>
                <a:spcPct val="80000"/>
              </a:lnSpc>
              <a:spcBef>
                <a:spcPct val="20000"/>
              </a:spcBef>
              <a:spcAft>
                <a:spcPct val="0"/>
              </a:spcAft>
              <a:defRPr sz="1200">
                <a:solidFill>
                  <a:schemeClr val="tx1"/>
                </a:solidFill>
                <a:latin typeface="Arial" panose="020B0604020202020204" pitchFamily="34" charset="0"/>
                <a:ea typeface="ＭＳ Ｐゴシック" pitchFamily="34" charset="-128"/>
              </a:defRPr>
            </a:lvl9pPr>
          </a:lstStyle>
          <a:p>
            <a:pPr algn="l">
              <a:lnSpc>
                <a:spcPct val="100000"/>
              </a:lnSpc>
            </a:pPr>
            <a:r>
              <a:rPr lang="en-US" altLang="en-US" sz="3000" b="1" dirty="0">
                <a:latin typeface="+mj-lt"/>
              </a:rPr>
              <a:t>ICD-10 Quick Reference Guide</a:t>
            </a:r>
          </a:p>
        </p:txBody>
      </p:sp>
      <p:sp>
        <p:nvSpPr>
          <p:cNvPr id="5" name="Text Box 3"/>
          <p:cNvSpPr txBox="1">
            <a:spLocks noChangeArrowheads="1"/>
          </p:cNvSpPr>
          <p:nvPr/>
        </p:nvSpPr>
        <p:spPr bwMode="auto">
          <a:xfrm>
            <a:off x="467524" y="774614"/>
            <a:ext cx="33718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chemeClr val="tx1"/>
                </a:solidFill>
                <a:latin typeface="Arial" panose="020B0604020202020204" pitchFamily="34" charset="0"/>
                <a:ea typeface="ＭＳ Ｐゴシック" pitchFamily="34" charset="-128"/>
              </a:defRPr>
            </a:lvl1pPr>
            <a:lvl2pPr marL="742950" indent="-285750" eaLnBrk="0" hangingPunct="0">
              <a:defRPr sz="1200">
                <a:solidFill>
                  <a:schemeClr val="tx1"/>
                </a:solidFill>
                <a:latin typeface="Arial" panose="020B0604020202020204" pitchFamily="34" charset="0"/>
                <a:ea typeface="ＭＳ Ｐゴシック" pitchFamily="34" charset="-128"/>
              </a:defRPr>
            </a:lvl2pPr>
            <a:lvl3pPr marL="1143000" indent="-228600" eaLnBrk="0" hangingPunct="0">
              <a:defRPr sz="1200">
                <a:solidFill>
                  <a:schemeClr val="tx1"/>
                </a:solidFill>
                <a:latin typeface="Arial" panose="020B0604020202020204" pitchFamily="34" charset="0"/>
                <a:ea typeface="ＭＳ Ｐゴシック" pitchFamily="34" charset="-128"/>
              </a:defRPr>
            </a:lvl3pPr>
            <a:lvl4pPr marL="1600200" indent="-228600" eaLnBrk="0" hangingPunct="0">
              <a:defRPr sz="1200">
                <a:solidFill>
                  <a:schemeClr val="tx1"/>
                </a:solidFill>
                <a:latin typeface="Arial" panose="020B0604020202020204" pitchFamily="34" charset="0"/>
                <a:ea typeface="ＭＳ Ｐゴシック" pitchFamily="34" charset="-128"/>
              </a:defRPr>
            </a:lvl4pPr>
            <a:lvl5pPr marL="2057400" indent="-228600" eaLnBrk="0" hangingPunct="0">
              <a:defRPr sz="1200">
                <a:solidFill>
                  <a:schemeClr val="tx1"/>
                </a:solidFill>
                <a:latin typeface="Arial" panose="020B0604020202020204" pitchFamily="34" charset="0"/>
                <a:ea typeface="ＭＳ Ｐゴシック" pitchFamily="34" charset="-128"/>
              </a:defRPr>
            </a:lvl5pPr>
            <a:lvl6pPr marL="2514600" indent="-228600" algn="ctr" eaLnBrk="0" fontAlgn="base" hangingPunct="0">
              <a:lnSpc>
                <a:spcPct val="80000"/>
              </a:lnSpc>
              <a:spcBef>
                <a:spcPct val="20000"/>
              </a:spcBef>
              <a:spcAft>
                <a:spcPct val="0"/>
              </a:spcAft>
              <a:defRPr sz="1200">
                <a:solidFill>
                  <a:schemeClr val="tx1"/>
                </a:solidFill>
                <a:latin typeface="Arial" panose="020B0604020202020204" pitchFamily="34" charset="0"/>
                <a:ea typeface="ＭＳ Ｐゴシック" pitchFamily="34" charset="-128"/>
              </a:defRPr>
            </a:lvl6pPr>
            <a:lvl7pPr marL="2971800" indent="-228600" algn="ctr" eaLnBrk="0" fontAlgn="base" hangingPunct="0">
              <a:lnSpc>
                <a:spcPct val="80000"/>
              </a:lnSpc>
              <a:spcBef>
                <a:spcPct val="20000"/>
              </a:spcBef>
              <a:spcAft>
                <a:spcPct val="0"/>
              </a:spcAft>
              <a:defRPr sz="1200">
                <a:solidFill>
                  <a:schemeClr val="tx1"/>
                </a:solidFill>
                <a:latin typeface="Arial" panose="020B0604020202020204" pitchFamily="34" charset="0"/>
                <a:ea typeface="ＭＳ Ｐゴシック" pitchFamily="34" charset="-128"/>
              </a:defRPr>
            </a:lvl7pPr>
            <a:lvl8pPr marL="3429000" indent="-228600" algn="ctr" eaLnBrk="0" fontAlgn="base" hangingPunct="0">
              <a:lnSpc>
                <a:spcPct val="80000"/>
              </a:lnSpc>
              <a:spcBef>
                <a:spcPct val="20000"/>
              </a:spcBef>
              <a:spcAft>
                <a:spcPct val="0"/>
              </a:spcAft>
              <a:defRPr sz="1200">
                <a:solidFill>
                  <a:schemeClr val="tx1"/>
                </a:solidFill>
                <a:latin typeface="Arial" panose="020B0604020202020204" pitchFamily="34" charset="0"/>
                <a:ea typeface="ＭＳ Ｐゴシック" pitchFamily="34" charset="-128"/>
              </a:defRPr>
            </a:lvl8pPr>
            <a:lvl9pPr marL="3886200" indent="-228600" algn="ctr" eaLnBrk="0" fontAlgn="base" hangingPunct="0">
              <a:lnSpc>
                <a:spcPct val="80000"/>
              </a:lnSpc>
              <a:spcBef>
                <a:spcPct val="20000"/>
              </a:spcBef>
              <a:spcAft>
                <a:spcPct val="0"/>
              </a:spcAft>
              <a:defRPr sz="1200">
                <a:solidFill>
                  <a:schemeClr val="tx1"/>
                </a:solidFill>
                <a:latin typeface="Arial" panose="020B0604020202020204" pitchFamily="34" charset="0"/>
                <a:ea typeface="ＭＳ Ｐゴシック" pitchFamily="34" charset="-128"/>
              </a:defRPr>
            </a:lvl9pPr>
          </a:lstStyle>
          <a:p>
            <a:pPr algn="l" eaLnBrk="1" hangingPunct="1">
              <a:lnSpc>
                <a:spcPct val="100000"/>
              </a:lnSpc>
              <a:spcBef>
                <a:spcPct val="50000"/>
              </a:spcBef>
            </a:pPr>
            <a:r>
              <a:rPr lang="en-US" altLang="en-US" sz="1350" b="1" dirty="0"/>
              <a:t>Implementation Deadline 10/1/2015</a:t>
            </a:r>
          </a:p>
        </p:txBody>
      </p:sp>
      <p:pic>
        <p:nvPicPr>
          <p:cNvPr id="6" name="Picture 5" descr="American alligators,animals,nature,Photographs,reptiles,wildlife"/>
          <p:cNvPicPr>
            <a:picLocks noChangeAspect="1" noChangeArrowheads="1"/>
          </p:cNvPicPr>
          <p:nvPr/>
        </p:nvPicPr>
        <p:blipFill>
          <a:blip r:embed="rId2">
            <a:extLst>
              <a:ext uri="{28A0092B-C50C-407E-A947-70E740481C1C}">
                <a14:useLocalDpi xmlns:a14="http://schemas.microsoft.com/office/drawing/2010/main" val="0"/>
              </a:ext>
            </a:extLst>
          </a:blip>
          <a:srcRect t="17230" b="18770"/>
          <a:stretch>
            <a:fillRect/>
          </a:stretch>
        </p:blipFill>
        <p:spPr bwMode="auto">
          <a:xfrm>
            <a:off x="6270149" y="4306234"/>
            <a:ext cx="1871255" cy="1262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t="18770" b="19691"/>
          <a:stretch>
            <a:fillRect/>
          </a:stretch>
        </p:blipFill>
        <p:spPr bwMode="auto">
          <a:xfrm>
            <a:off x="637715" y="4342392"/>
            <a:ext cx="1758955" cy="1189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7"/>
          <p:cNvSpPr txBox="1">
            <a:spLocks noChangeArrowheads="1"/>
          </p:cNvSpPr>
          <p:nvPr/>
        </p:nvSpPr>
        <p:spPr bwMode="auto">
          <a:xfrm>
            <a:off x="3839374" y="4531086"/>
            <a:ext cx="2430775" cy="62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Arial" panose="020B0604020202020204" pitchFamily="34" charset="0"/>
                <a:ea typeface="ＭＳ Ｐゴシック" pitchFamily="34" charset="-128"/>
              </a:defRPr>
            </a:lvl1pPr>
            <a:lvl2pPr marL="742950" indent="-285750" eaLnBrk="0" hangingPunct="0">
              <a:defRPr sz="1200">
                <a:solidFill>
                  <a:schemeClr val="tx1"/>
                </a:solidFill>
                <a:latin typeface="Arial" panose="020B0604020202020204" pitchFamily="34" charset="0"/>
                <a:ea typeface="ＭＳ Ｐゴシック" pitchFamily="34" charset="-128"/>
              </a:defRPr>
            </a:lvl2pPr>
            <a:lvl3pPr marL="1143000" indent="-228600" eaLnBrk="0" hangingPunct="0">
              <a:defRPr sz="1200">
                <a:solidFill>
                  <a:schemeClr val="tx1"/>
                </a:solidFill>
                <a:latin typeface="Arial" panose="020B0604020202020204" pitchFamily="34" charset="0"/>
                <a:ea typeface="ＭＳ Ｐゴシック" pitchFamily="34" charset="-128"/>
              </a:defRPr>
            </a:lvl3pPr>
            <a:lvl4pPr marL="1600200" indent="-228600" eaLnBrk="0" hangingPunct="0">
              <a:defRPr sz="1200">
                <a:solidFill>
                  <a:schemeClr val="tx1"/>
                </a:solidFill>
                <a:latin typeface="Arial" panose="020B0604020202020204" pitchFamily="34" charset="0"/>
                <a:ea typeface="ＭＳ Ｐゴシック" pitchFamily="34" charset="-128"/>
              </a:defRPr>
            </a:lvl4pPr>
            <a:lvl5pPr marL="2057400" indent="-228600" eaLnBrk="0" hangingPunct="0">
              <a:defRPr sz="1200">
                <a:solidFill>
                  <a:schemeClr val="tx1"/>
                </a:solidFill>
                <a:latin typeface="Arial" panose="020B0604020202020204" pitchFamily="34" charset="0"/>
                <a:ea typeface="ＭＳ Ｐゴシック" pitchFamily="34" charset="-128"/>
              </a:defRPr>
            </a:lvl5pPr>
            <a:lvl6pPr marL="2514600" indent="-228600" algn="ctr" eaLnBrk="0" fontAlgn="base" hangingPunct="0">
              <a:lnSpc>
                <a:spcPct val="80000"/>
              </a:lnSpc>
              <a:spcBef>
                <a:spcPct val="20000"/>
              </a:spcBef>
              <a:spcAft>
                <a:spcPct val="0"/>
              </a:spcAft>
              <a:defRPr sz="1200">
                <a:solidFill>
                  <a:schemeClr val="tx1"/>
                </a:solidFill>
                <a:latin typeface="Arial" panose="020B0604020202020204" pitchFamily="34" charset="0"/>
                <a:ea typeface="ＭＳ Ｐゴシック" pitchFamily="34" charset="-128"/>
              </a:defRPr>
            </a:lvl6pPr>
            <a:lvl7pPr marL="2971800" indent="-228600" algn="ctr" eaLnBrk="0" fontAlgn="base" hangingPunct="0">
              <a:lnSpc>
                <a:spcPct val="80000"/>
              </a:lnSpc>
              <a:spcBef>
                <a:spcPct val="20000"/>
              </a:spcBef>
              <a:spcAft>
                <a:spcPct val="0"/>
              </a:spcAft>
              <a:defRPr sz="1200">
                <a:solidFill>
                  <a:schemeClr val="tx1"/>
                </a:solidFill>
                <a:latin typeface="Arial" panose="020B0604020202020204" pitchFamily="34" charset="0"/>
                <a:ea typeface="ＭＳ Ｐゴシック" pitchFamily="34" charset="-128"/>
              </a:defRPr>
            </a:lvl7pPr>
            <a:lvl8pPr marL="3429000" indent="-228600" algn="ctr" eaLnBrk="0" fontAlgn="base" hangingPunct="0">
              <a:lnSpc>
                <a:spcPct val="80000"/>
              </a:lnSpc>
              <a:spcBef>
                <a:spcPct val="20000"/>
              </a:spcBef>
              <a:spcAft>
                <a:spcPct val="0"/>
              </a:spcAft>
              <a:defRPr sz="1200">
                <a:solidFill>
                  <a:schemeClr val="tx1"/>
                </a:solidFill>
                <a:latin typeface="Arial" panose="020B0604020202020204" pitchFamily="34" charset="0"/>
                <a:ea typeface="ＭＳ Ｐゴシック" pitchFamily="34" charset="-128"/>
              </a:defRPr>
            </a:lvl8pPr>
            <a:lvl9pPr marL="3886200" indent="-228600" algn="ctr" eaLnBrk="0" fontAlgn="base" hangingPunct="0">
              <a:lnSpc>
                <a:spcPct val="80000"/>
              </a:lnSpc>
              <a:spcBef>
                <a:spcPct val="20000"/>
              </a:spcBef>
              <a:spcAft>
                <a:spcPct val="0"/>
              </a:spcAft>
              <a:defRPr sz="1200">
                <a:solidFill>
                  <a:schemeClr val="tx1"/>
                </a:solidFill>
                <a:latin typeface="Arial" panose="020B0604020202020204" pitchFamily="34" charset="0"/>
                <a:ea typeface="ＭＳ Ｐゴシック" pitchFamily="34" charset="-128"/>
              </a:defRPr>
            </a:lvl9pPr>
          </a:lstStyle>
          <a:p>
            <a:pPr algn="r" eaLnBrk="1" hangingPunct="1">
              <a:lnSpc>
                <a:spcPct val="100000"/>
              </a:lnSpc>
              <a:spcBef>
                <a:spcPct val="50000"/>
              </a:spcBef>
            </a:pPr>
            <a:r>
              <a:rPr lang="en-US" altLang="en-US" b="1" i="1" dirty="0"/>
              <a:t>W58.11XA</a:t>
            </a:r>
            <a:r>
              <a:rPr lang="en-US" altLang="en-US" b="1" dirty="0"/>
              <a:t> Bitten by crocodile, initial encounter</a:t>
            </a:r>
            <a:r>
              <a:rPr lang="en-US" altLang="en-US" sz="1350" b="1" dirty="0"/>
              <a:t>     </a:t>
            </a:r>
            <a:r>
              <a:rPr lang="en-US" altLang="en-US" sz="1350" b="1" dirty="0">
                <a:sym typeface="Wingdings" panose="05000000000000000000" pitchFamily="2" charset="2"/>
              </a:rPr>
              <a:t></a:t>
            </a:r>
          </a:p>
          <a:p>
            <a:pPr algn="r" eaLnBrk="1" hangingPunct="1">
              <a:lnSpc>
                <a:spcPct val="100000"/>
              </a:lnSpc>
              <a:spcBef>
                <a:spcPct val="50000"/>
              </a:spcBef>
            </a:pPr>
            <a:endParaRPr lang="en-US" altLang="en-US" sz="600" b="1" dirty="0">
              <a:sym typeface="Wingdings" panose="05000000000000000000" pitchFamily="2" charset="2"/>
            </a:endParaRPr>
          </a:p>
        </p:txBody>
      </p:sp>
      <p:pic>
        <p:nvPicPr>
          <p:cNvPr id="9"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7443" y="1224337"/>
            <a:ext cx="8489950" cy="2616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7"/>
          <p:cNvSpPr txBox="1">
            <a:spLocks noChangeArrowheads="1"/>
          </p:cNvSpPr>
          <p:nvPr/>
        </p:nvSpPr>
        <p:spPr bwMode="auto">
          <a:xfrm>
            <a:off x="2588654" y="4948091"/>
            <a:ext cx="2055748"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Arial" panose="020B0604020202020204" pitchFamily="34" charset="0"/>
                <a:ea typeface="ＭＳ Ｐゴシック" pitchFamily="34" charset="-128"/>
              </a:defRPr>
            </a:lvl1pPr>
            <a:lvl2pPr marL="742950" indent="-285750" eaLnBrk="0" hangingPunct="0">
              <a:defRPr sz="1200">
                <a:solidFill>
                  <a:schemeClr val="tx1"/>
                </a:solidFill>
                <a:latin typeface="Arial" panose="020B0604020202020204" pitchFamily="34" charset="0"/>
                <a:ea typeface="ＭＳ Ｐゴシック" pitchFamily="34" charset="-128"/>
              </a:defRPr>
            </a:lvl2pPr>
            <a:lvl3pPr marL="1143000" indent="-228600" eaLnBrk="0" hangingPunct="0">
              <a:defRPr sz="1200">
                <a:solidFill>
                  <a:schemeClr val="tx1"/>
                </a:solidFill>
                <a:latin typeface="Arial" panose="020B0604020202020204" pitchFamily="34" charset="0"/>
                <a:ea typeface="ＭＳ Ｐゴシック" pitchFamily="34" charset="-128"/>
              </a:defRPr>
            </a:lvl3pPr>
            <a:lvl4pPr marL="1600200" indent="-228600" eaLnBrk="0" hangingPunct="0">
              <a:defRPr sz="1200">
                <a:solidFill>
                  <a:schemeClr val="tx1"/>
                </a:solidFill>
                <a:latin typeface="Arial" panose="020B0604020202020204" pitchFamily="34" charset="0"/>
                <a:ea typeface="ＭＳ Ｐゴシック" pitchFamily="34" charset="-128"/>
              </a:defRPr>
            </a:lvl4pPr>
            <a:lvl5pPr marL="2057400" indent="-228600" eaLnBrk="0" hangingPunct="0">
              <a:defRPr sz="1200">
                <a:solidFill>
                  <a:schemeClr val="tx1"/>
                </a:solidFill>
                <a:latin typeface="Arial" panose="020B0604020202020204" pitchFamily="34" charset="0"/>
                <a:ea typeface="ＭＳ Ｐゴシック" pitchFamily="34" charset="-128"/>
              </a:defRPr>
            </a:lvl5pPr>
            <a:lvl6pPr marL="2514600" indent="-228600" algn="ctr" eaLnBrk="0" fontAlgn="base" hangingPunct="0">
              <a:lnSpc>
                <a:spcPct val="80000"/>
              </a:lnSpc>
              <a:spcBef>
                <a:spcPct val="20000"/>
              </a:spcBef>
              <a:spcAft>
                <a:spcPct val="0"/>
              </a:spcAft>
              <a:defRPr sz="1200">
                <a:solidFill>
                  <a:schemeClr val="tx1"/>
                </a:solidFill>
                <a:latin typeface="Arial" panose="020B0604020202020204" pitchFamily="34" charset="0"/>
                <a:ea typeface="ＭＳ Ｐゴシック" pitchFamily="34" charset="-128"/>
              </a:defRPr>
            </a:lvl6pPr>
            <a:lvl7pPr marL="2971800" indent="-228600" algn="ctr" eaLnBrk="0" fontAlgn="base" hangingPunct="0">
              <a:lnSpc>
                <a:spcPct val="80000"/>
              </a:lnSpc>
              <a:spcBef>
                <a:spcPct val="20000"/>
              </a:spcBef>
              <a:spcAft>
                <a:spcPct val="0"/>
              </a:spcAft>
              <a:defRPr sz="1200">
                <a:solidFill>
                  <a:schemeClr val="tx1"/>
                </a:solidFill>
                <a:latin typeface="Arial" panose="020B0604020202020204" pitchFamily="34" charset="0"/>
                <a:ea typeface="ＭＳ Ｐゴシック" pitchFamily="34" charset="-128"/>
              </a:defRPr>
            </a:lvl7pPr>
            <a:lvl8pPr marL="3429000" indent="-228600" algn="ctr" eaLnBrk="0" fontAlgn="base" hangingPunct="0">
              <a:lnSpc>
                <a:spcPct val="80000"/>
              </a:lnSpc>
              <a:spcBef>
                <a:spcPct val="20000"/>
              </a:spcBef>
              <a:spcAft>
                <a:spcPct val="0"/>
              </a:spcAft>
              <a:defRPr sz="1200">
                <a:solidFill>
                  <a:schemeClr val="tx1"/>
                </a:solidFill>
                <a:latin typeface="Arial" panose="020B0604020202020204" pitchFamily="34" charset="0"/>
                <a:ea typeface="ＭＳ Ｐゴシック" pitchFamily="34" charset="-128"/>
              </a:defRPr>
            </a:lvl8pPr>
            <a:lvl9pPr marL="3886200" indent="-228600" algn="ctr" eaLnBrk="0" fontAlgn="base" hangingPunct="0">
              <a:lnSpc>
                <a:spcPct val="80000"/>
              </a:lnSpc>
              <a:spcBef>
                <a:spcPct val="20000"/>
              </a:spcBef>
              <a:spcAft>
                <a:spcPct val="0"/>
              </a:spcAft>
              <a:defRPr sz="1200">
                <a:solidFill>
                  <a:schemeClr val="tx1"/>
                </a:solidFill>
                <a:latin typeface="Arial" panose="020B0604020202020204" pitchFamily="34" charset="0"/>
                <a:ea typeface="ＭＳ Ｐゴシック" pitchFamily="34" charset="-128"/>
              </a:defRPr>
            </a:lvl9pPr>
          </a:lstStyle>
          <a:p>
            <a:pPr algn="l" eaLnBrk="1" hangingPunct="1">
              <a:lnSpc>
                <a:spcPct val="100000"/>
              </a:lnSpc>
              <a:spcBef>
                <a:spcPct val="50000"/>
              </a:spcBef>
            </a:pPr>
            <a:r>
              <a:rPr lang="en-US" altLang="en-US" sz="1350" b="1" dirty="0" smtClean="0">
                <a:sym typeface="Wingdings" panose="05000000000000000000" pitchFamily="2" charset="2"/>
              </a:rPr>
              <a:t></a:t>
            </a:r>
            <a:r>
              <a:rPr lang="en-US" altLang="en-US" b="1" dirty="0" smtClean="0">
                <a:sym typeface="Wingdings" panose="05000000000000000000" pitchFamily="2" charset="2"/>
              </a:rPr>
              <a:t> </a:t>
            </a:r>
            <a:r>
              <a:rPr lang="en-US" altLang="en-US" b="1" i="1" dirty="0"/>
              <a:t>W58.01XA</a:t>
            </a:r>
            <a:r>
              <a:rPr lang="en-US" altLang="en-US" b="1" dirty="0"/>
              <a:t> Bitten by alligator, initial encounter     </a:t>
            </a:r>
            <a:endParaRPr lang="en-US" altLang="en-US" sz="1350" b="1" dirty="0"/>
          </a:p>
        </p:txBody>
      </p:sp>
    </p:spTree>
    <p:extLst>
      <p:ext uri="{BB962C8B-B14F-4D97-AF65-F5344CB8AC3E}">
        <p14:creationId xmlns:p14="http://schemas.microsoft.com/office/powerpoint/2010/main" val="2511939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ppt_x"/>
                                          </p:val>
                                        </p:tav>
                                        <p:tav tm="100000">
                                          <p:val>
                                            <p:strVal val="#ppt_x"/>
                                          </p:val>
                                        </p:tav>
                                      </p:tavLst>
                                    </p:anim>
                                    <p:anim calcmode="lin" valueType="num">
                                      <p:cBhvr additive="base">
                                        <p:cTn id="14"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ext Box 6"/>
          <p:cNvSpPr txBox="1">
            <a:spLocks noChangeArrowheads="1"/>
          </p:cNvSpPr>
          <p:nvPr/>
        </p:nvSpPr>
        <p:spPr bwMode="auto">
          <a:xfrm>
            <a:off x="2020492" y="1565673"/>
            <a:ext cx="184731"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tx1"/>
                </a:solidFill>
                <a:latin typeface="Arial" panose="020B0604020202020204" pitchFamily="34" charset="0"/>
                <a:ea typeface="ＭＳ Ｐゴシック" pitchFamily="34" charset="-128"/>
              </a:defRPr>
            </a:lvl1pPr>
            <a:lvl2pPr marL="742950" indent="-285750" eaLnBrk="0" hangingPunct="0">
              <a:defRPr sz="1200">
                <a:solidFill>
                  <a:schemeClr val="tx1"/>
                </a:solidFill>
                <a:latin typeface="Arial" panose="020B0604020202020204" pitchFamily="34" charset="0"/>
                <a:ea typeface="ＭＳ Ｐゴシック" pitchFamily="34" charset="-128"/>
              </a:defRPr>
            </a:lvl2pPr>
            <a:lvl3pPr marL="1143000" indent="-228600" eaLnBrk="0" hangingPunct="0">
              <a:defRPr sz="1200">
                <a:solidFill>
                  <a:schemeClr val="tx1"/>
                </a:solidFill>
                <a:latin typeface="Arial" panose="020B0604020202020204" pitchFamily="34" charset="0"/>
                <a:ea typeface="ＭＳ Ｐゴシック" pitchFamily="34" charset="-128"/>
              </a:defRPr>
            </a:lvl3pPr>
            <a:lvl4pPr marL="1600200" indent="-228600" eaLnBrk="0" hangingPunct="0">
              <a:defRPr sz="1200">
                <a:solidFill>
                  <a:schemeClr val="tx1"/>
                </a:solidFill>
                <a:latin typeface="Arial" panose="020B0604020202020204" pitchFamily="34" charset="0"/>
                <a:ea typeface="ＭＳ Ｐゴシック" pitchFamily="34" charset="-128"/>
              </a:defRPr>
            </a:lvl4pPr>
            <a:lvl5pPr marL="2057400" indent="-228600" eaLnBrk="0" hangingPunct="0">
              <a:defRPr sz="1200">
                <a:solidFill>
                  <a:schemeClr val="tx1"/>
                </a:solidFill>
                <a:latin typeface="Arial" panose="020B0604020202020204" pitchFamily="34" charset="0"/>
                <a:ea typeface="ＭＳ Ｐゴシック" pitchFamily="34" charset="-128"/>
              </a:defRPr>
            </a:lvl5pPr>
            <a:lvl6pPr marL="2514600" indent="-228600" algn="ctr" eaLnBrk="0" fontAlgn="base" hangingPunct="0">
              <a:lnSpc>
                <a:spcPct val="80000"/>
              </a:lnSpc>
              <a:spcBef>
                <a:spcPct val="20000"/>
              </a:spcBef>
              <a:spcAft>
                <a:spcPct val="0"/>
              </a:spcAft>
              <a:defRPr sz="1200">
                <a:solidFill>
                  <a:schemeClr val="tx1"/>
                </a:solidFill>
                <a:latin typeface="Arial" panose="020B0604020202020204" pitchFamily="34" charset="0"/>
                <a:ea typeface="ＭＳ Ｐゴシック" pitchFamily="34" charset="-128"/>
              </a:defRPr>
            </a:lvl6pPr>
            <a:lvl7pPr marL="2971800" indent="-228600" algn="ctr" eaLnBrk="0" fontAlgn="base" hangingPunct="0">
              <a:lnSpc>
                <a:spcPct val="80000"/>
              </a:lnSpc>
              <a:spcBef>
                <a:spcPct val="20000"/>
              </a:spcBef>
              <a:spcAft>
                <a:spcPct val="0"/>
              </a:spcAft>
              <a:defRPr sz="1200">
                <a:solidFill>
                  <a:schemeClr val="tx1"/>
                </a:solidFill>
                <a:latin typeface="Arial" panose="020B0604020202020204" pitchFamily="34" charset="0"/>
                <a:ea typeface="ＭＳ Ｐゴシック" pitchFamily="34" charset="-128"/>
              </a:defRPr>
            </a:lvl7pPr>
            <a:lvl8pPr marL="3429000" indent="-228600" algn="ctr" eaLnBrk="0" fontAlgn="base" hangingPunct="0">
              <a:lnSpc>
                <a:spcPct val="80000"/>
              </a:lnSpc>
              <a:spcBef>
                <a:spcPct val="20000"/>
              </a:spcBef>
              <a:spcAft>
                <a:spcPct val="0"/>
              </a:spcAft>
              <a:defRPr sz="1200">
                <a:solidFill>
                  <a:schemeClr val="tx1"/>
                </a:solidFill>
                <a:latin typeface="Arial" panose="020B0604020202020204" pitchFamily="34" charset="0"/>
                <a:ea typeface="ＭＳ Ｐゴシック" pitchFamily="34" charset="-128"/>
              </a:defRPr>
            </a:lvl8pPr>
            <a:lvl9pPr marL="3886200" indent="-228600" algn="ctr" eaLnBrk="0" fontAlgn="base" hangingPunct="0">
              <a:lnSpc>
                <a:spcPct val="80000"/>
              </a:lnSpc>
              <a:spcBef>
                <a:spcPct val="20000"/>
              </a:spcBef>
              <a:spcAft>
                <a:spcPct val="0"/>
              </a:spcAft>
              <a:defRPr sz="1200">
                <a:solidFill>
                  <a:schemeClr val="tx1"/>
                </a:solidFill>
                <a:latin typeface="Arial" panose="020B0604020202020204" pitchFamily="34" charset="0"/>
                <a:ea typeface="ＭＳ Ｐゴシック" pitchFamily="34" charset="-128"/>
              </a:defRPr>
            </a:lvl9pPr>
          </a:lstStyle>
          <a:p>
            <a:pPr eaLnBrk="1" hangingPunct="1"/>
            <a:endParaRPr lang="en-US" altLang="en-US" sz="1650" dirty="0">
              <a:solidFill>
                <a:srgbClr val="646D72"/>
              </a:solidFill>
            </a:endParaRPr>
          </a:p>
        </p:txBody>
      </p:sp>
      <p:sp>
        <p:nvSpPr>
          <p:cNvPr id="55300" name="Text Box 7"/>
          <p:cNvSpPr txBox="1">
            <a:spLocks noChangeArrowheads="1"/>
          </p:cNvSpPr>
          <p:nvPr/>
        </p:nvSpPr>
        <p:spPr bwMode="auto">
          <a:xfrm>
            <a:off x="1835761" y="1219424"/>
            <a:ext cx="184731"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tx1"/>
                </a:solidFill>
                <a:latin typeface="Arial" panose="020B0604020202020204" pitchFamily="34" charset="0"/>
                <a:ea typeface="ＭＳ Ｐゴシック" pitchFamily="34" charset="-128"/>
              </a:defRPr>
            </a:lvl1pPr>
            <a:lvl2pPr marL="742950" indent="-285750" eaLnBrk="0" hangingPunct="0">
              <a:defRPr sz="1200">
                <a:solidFill>
                  <a:schemeClr val="tx1"/>
                </a:solidFill>
                <a:latin typeface="Arial" panose="020B0604020202020204" pitchFamily="34" charset="0"/>
                <a:ea typeface="ＭＳ Ｐゴシック" pitchFamily="34" charset="-128"/>
              </a:defRPr>
            </a:lvl2pPr>
            <a:lvl3pPr marL="1143000" indent="-228600" eaLnBrk="0" hangingPunct="0">
              <a:defRPr sz="1200">
                <a:solidFill>
                  <a:schemeClr val="tx1"/>
                </a:solidFill>
                <a:latin typeface="Arial" panose="020B0604020202020204" pitchFamily="34" charset="0"/>
                <a:ea typeface="ＭＳ Ｐゴシック" pitchFamily="34" charset="-128"/>
              </a:defRPr>
            </a:lvl3pPr>
            <a:lvl4pPr marL="1600200" indent="-228600" eaLnBrk="0" hangingPunct="0">
              <a:defRPr sz="1200">
                <a:solidFill>
                  <a:schemeClr val="tx1"/>
                </a:solidFill>
                <a:latin typeface="Arial" panose="020B0604020202020204" pitchFamily="34" charset="0"/>
                <a:ea typeface="ＭＳ Ｐゴシック" pitchFamily="34" charset="-128"/>
              </a:defRPr>
            </a:lvl4pPr>
            <a:lvl5pPr marL="2057400" indent="-228600" eaLnBrk="0" hangingPunct="0">
              <a:defRPr sz="1200">
                <a:solidFill>
                  <a:schemeClr val="tx1"/>
                </a:solidFill>
                <a:latin typeface="Arial" panose="020B0604020202020204" pitchFamily="34" charset="0"/>
                <a:ea typeface="ＭＳ Ｐゴシック" pitchFamily="34" charset="-128"/>
              </a:defRPr>
            </a:lvl5pPr>
            <a:lvl6pPr marL="2514600" indent="-228600" algn="ctr" eaLnBrk="0" fontAlgn="base" hangingPunct="0">
              <a:lnSpc>
                <a:spcPct val="80000"/>
              </a:lnSpc>
              <a:spcBef>
                <a:spcPct val="20000"/>
              </a:spcBef>
              <a:spcAft>
                <a:spcPct val="0"/>
              </a:spcAft>
              <a:defRPr sz="1200">
                <a:solidFill>
                  <a:schemeClr val="tx1"/>
                </a:solidFill>
                <a:latin typeface="Arial" panose="020B0604020202020204" pitchFamily="34" charset="0"/>
                <a:ea typeface="ＭＳ Ｐゴシック" pitchFamily="34" charset="-128"/>
              </a:defRPr>
            </a:lvl6pPr>
            <a:lvl7pPr marL="2971800" indent="-228600" algn="ctr" eaLnBrk="0" fontAlgn="base" hangingPunct="0">
              <a:lnSpc>
                <a:spcPct val="80000"/>
              </a:lnSpc>
              <a:spcBef>
                <a:spcPct val="20000"/>
              </a:spcBef>
              <a:spcAft>
                <a:spcPct val="0"/>
              </a:spcAft>
              <a:defRPr sz="1200">
                <a:solidFill>
                  <a:schemeClr val="tx1"/>
                </a:solidFill>
                <a:latin typeface="Arial" panose="020B0604020202020204" pitchFamily="34" charset="0"/>
                <a:ea typeface="ＭＳ Ｐゴシック" pitchFamily="34" charset="-128"/>
              </a:defRPr>
            </a:lvl7pPr>
            <a:lvl8pPr marL="3429000" indent="-228600" algn="ctr" eaLnBrk="0" fontAlgn="base" hangingPunct="0">
              <a:lnSpc>
                <a:spcPct val="80000"/>
              </a:lnSpc>
              <a:spcBef>
                <a:spcPct val="20000"/>
              </a:spcBef>
              <a:spcAft>
                <a:spcPct val="0"/>
              </a:spcAft>
              <a:defRPr sz="1200">
                <a:solidFill>
                  <a:schemeClr val="tx1"/>
                </a:solidFill>
                <a:latin typeface="Arial" panose="020B0604020202020204" pitchFamily="34" charset="0"/>
                <a:ea typeface="ＭＳ Ｐゴシック" pitchFamily="34" charset="-128"/>
              </a:defRPr>
            </a:lvl8pPr>
            <a:lvl9pPr marL="3886200" indent="-228600" algn="ctr" eaLnBrk="0" fontAlgn="base" hangingPunct="0">
              <a:lnSpc>
                <a:spcPct val="80000"/>
              </a:lnSpc>
              <a:spcBef>
                <a:spcPct val="20000"/>
              </a:spcBef>
              <a:spcAft>
                <a:spcPct val="0"/>
              </a:spcAft>
              <a:defRPr sz="1200">
                <a:solidFill>
                  <a:schemeClr val="tx1"/>
                </a:solidFill>
                <a:latin typeface="Arial" panose="020B0604020202020204" pitchFamily="34" charset="0"/>
                <a:ea typeface="ＭＳ Ｐゴシック" pitchFamily="34" charset="-128"/>
              </a:defRPr>
            </a:lvl9pPr>
          </a:lstStyle>
          <a:p>
            <a:pPr eaLnBrk="1" hangingPunct="1"/>
            <a:endParaRPr lang="en-US" altLang="en-US" sz="1650" dirty="0">
              <a:solidFill>
                <a:srgbClr val="000000"/>
              </a:solidFill>
            </a:endParaRPr>
          </a:p>
        </p:txBody>
      </p:sp>
      <p:sp>
        <p:nvSpPr>
          <p:cNvPr id="55301" name="Text Box 9"/>
          <p:cNvSpPr txBox="1">
            <a:spLocks noChangeArrowheads="1"/>
          </p:cNvSpPr>
          <p:nvPr/>
        </p:nvSpPr>
        <p:spPr bwMode="auto">
          <a:xfrm>
            <a:off x="1344215" y="5705138"/>
            <a:ext cx="705586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Arial" panose="020B0604020202020204" pitchFamily="34" charset="0"/>
                <a:ea typeface="ＭＳ Ｐゴシック" pitchFamily="34" charset="-128"/>
              </a:defRPr>
            </a:lvl1pPr>
            <a:lvl2pPr marL="742950" indent="-285750" eaLnBrk="0" hangingPunct="0">
              <a:defRPr sz="1200">
                <a:solidFill>
                  <a:schemeClr val="tx1"/>
                </a:solidFill>
                <a:latin typeface="Arial" panose="020B0604020202020204" pitchFamily="34" charset="0"/>
                <a:ea typeface="ＭＳ Ｐゴシック" pitchFamily="34" charset="-128"/>
              </a:defRPr>
            </a:lvl2pPr>
            <a:lvl3pPr marL="1143000" indent="-228600" eaLnBrk="0" hangingPunct="0">
              <a:defRPr sz="1200">
                <a:solidFill>
                  <a:schemeClr val="tx1"/>
                </a:solidFill>
                <a:latin typeface="Arial" panose="020B0604020202020204" pitchFamily="34" charset="0"/>
                <a:ea typeface="ＭＳ Ｐゴシック" pitchFamily="34" charset="-128"/>
              </a:defRPr>
            </a:lvl3pPr>
            <a:lvl4pPr marL="1600200" indent="-228600" eaLnBrk="0" hangingPunct="0">
              <a:defRPr sz="1200">
                <a:solidFill>
                  <a:schemeClr val="tx1"/>
                </a:solidFill>
                <a:latin typeface="Arial" panose="020B0604020202020204" pitchFamily="34" charset="0"/>
                <a:ea typeface="ＭＳ Ｐゴシック" pitchFamily="34" charset="-128"/>
              </a:defRPr>
            </a:lvl4pPr>
            <a:lvl5pPr marL="2057400" indent="-228600" eaLnBrk="0" hangingPunct="0">
              <a:defRPr sz="1200">
                <a:solidFill>
                  <a:schemeClr val="tx1"/>
                </a:solidFill>
                <a:latin typeface="Arial" panose="020B0604020202020204" pitchFamily="34" charset="0"/>
                <a:ea typeface="ＭＳ Ｐゴシック" pitchFamily="34" charset="-128"/>
              </a:defRPr>
            </a:lvl5pPr>
            <a:lvl6pPr marL="2514600" indent="-228600" algn="ctr" eaLnBrk="0" fontAlgn="base" hangingPunct="0">
              <a:lnSpc>
                <a:spcPct val="80000"/>
              </a:lnSpc>
              <a:spcBef>
                <a:spcPct val="20000"/>
              </a:spcBef>
              <a:spcAft>
                <a:spcPct val="0"/>
              </a:spcAft>
              <a:defRPr sz="1200">
                <a:solidFill>
                  <a:schemeClr val="tx1"/>
                </a:solidFill>
                <a:latin typeface="Arial" panose="020B0604020202020204" pitchFamily="34" charset="0"/>
                <a:ea typeface="ＭＳ Ｐゴシック" pitchFamily="34" charset="-128"/>
              </a:defRPr>
            </a:lvl6pPr>
            <a:lvl7pPr marL="2971800" indent="-228600" algn="ctr" eaLnBrk="0" fontAlgn="base" hangingPunct="0">
              <a:lnSpc>
                <a:spcPct val="80000"/>
              </a:lnSpc>
              <a:spcBef>
                <a:spcPct val="20000"/>
              </a:spcBef>
              <a:spcAft>
                <a:spcPct val="0"/>
              </a:spcAft>
              <a:defRPr sz="1200">
                <a:solidFill>
                  <a:schemeClr val="tx1"/>
                </a:solidFill>
                <a:latin typeface="Arial" panose="020B0604020202020204" pitchFamily="34" charset="0"/>
                <a:ea typeface="ＭＳ Ｐゴシック" pitchFamily="34" charset="-128"/>
              </a:defRPr>
            </a:lvl7pPr>
            <a:lvl8pPr marL="3429000" indent="-228600" algn="ctr" eaLnBrk="0" fontAlgn="base" hangingPunct="0">
              <a:lnSpc>
                <a:spcPct val="80000"/>
              </a:lnSpc>
              <a:spcBef>
                <a:spcPct val="20000"/>
              </a:spcBef>
              <a:spcAft>
                <a:spcPct val="0"/>
              </a:spcAft>
              <a:defRPr sz="1200">
                <a:solidFill>
                  <a:schemeClr val="tx1"/>
                </a:solidFill>
                <a:latin typeface="Arial" panose="020B0604020202020204" pitchFamily="34" charset="0"/>
                <a:ea typeface="ＭＳ Ｐゴシック" pitchFamily="34" charset="-128"/>
              </a:defRPr>
            </a:lvl8pPr>
            <a:lvl9pPr marL="3886200" indent="-228600" algn="ctr" eaLnBrk="0" fontAlgn="base" hangingPunct="0">
              <a:lnSpc>
                <a:spcPct val="80000"/>
              </a:lnSpc>
              <a:spcBef>
                <a:spcPct val="20000"/>
              </a:spcBef>
              <a:spcAft>
                <a:spcPct val="0"/>
              </a:spcAft>
              <a:defRPr sz="1200">
                <a:solidFill>
                  <a:schemeClr val="tx1"/>
                </a:solidFill>
                <a:latin typeface="Arial" panose="020B0604020202020204" pitchFamily="34" charset="0"/>
                <a:ea typeface="ＭＳ Ｐゴシック" pitchFamily="34" charset="-128"/>
              </a:defRPr>
            </a:lvl9pPr>
          </a:lstStyle>
          <a:p>
            <a:pPr algn="l" eaLnBrk="1" hangingPunct="1">
              <a:spcBef>
                <a:spcPct val="50000"/>
              </a:spcBef>
            </a:pPr>
            <a:r>
              <a:rPr lang="en-US" altLang="en-US" sz="1000" b="1" dirty="0">
                <a:solidFill>
                  <a:srgbClr val="000000"/>
                </a:solidFill>
              </a:rPr>
              <a:t>*AAPC: United States and Italy are the last industrialized nations to not use ICD-10 as their standard for reporting</a:t>
            </a:r>
          </a:p>
        </p:txBody>
      </p:sp>
      <p:sp>
        <p:nvSpPr>
          <p:cNvPr id="55302" name="Text Box 9"/>
          <p:cNvSpPr txBox="1">
            <a:spLocks noChangeArrowheads="1"/>
          </p:cNvSpPr>
          <p:nvPr/>
        </p:nvSpPr>
        <p:spPr bwMode="auto">
          <a:xfrm>
            <a:off x="5338763" y="5937008"/>
            <a:ext cx="3887603" cy="196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tx1"/>
                </a:solidFill>
                <a:latin typeface="Arial" panose="020B0604020202020204" pitchFamily="34" charset="0"/>
                <a:ea typeface="ＭＳ Ｐゴシック" pitchFamily="34" charset="-128"/>
              </a:defRPr>
            </a:lvl1pPr>
            <a:lvl2pPr marL="742950" indent="-285750" eaLnBrk="0" hangingPunct="0">
              <a:defRPr sz="1200">
                <a:solidFill>
                  <a:schemeClr val="tx1"/>
                </a:solidFill>
                <a:latin typeface="Arial" panose="020B0604020202020204" pitchFamily="34" charset="0"/>
                <a:ea typeface="ＭＳ Ｐゴシック" pitchFamily="34" charset="-128"/>
              </a:defRPr>
            </a:lvl2pPr>
            <a:lvl3pPr marL="1143000" indent="-228600" eaLnBrk="0" hangingPunct="0">
              <a:defRPr sz="1200">
                <a:solidFill>
                  <a:schemeClr val="tx1"/>
                </a:solidFill>
                <a:latin typeface="Arial" panose="020B0604020202020204" pitchFamily="34" charset="0"/>
                <a:ea typeface="ＭＳ Ｐゴシック" pitchFamily="34" charset="-128"/>
              </a:defRPr>
            </a:lvl3pPr>
            <a:lvl4pPr marL="1600200" indent="-228600" eaLnBrk="0" hangingPunct="0">
              <a:defRPr sz="1200">
                <a:solidFill>
                  <a:schemeClr val="tx1"/>
                </a:solidFill>
                <a:latin typeface="Arial" panose="020B0604020202020204" pitchFamily="34" charset="0"/>
                <a:ea typeface="ＭＳ Ｐゴシック" pitchFamily="34" charset="-128"/>
              </a:defRPr>
            </a:lvl4pPr>
            <a:lvl5pPr marL="2057400" indent="-228600" eaLnBrk="0" hangingPunct="0">
              <a:defRPr sz="1200">
                <a:solidFill>
                  <a:schemeClr val="tx1"/>
                </a:solidFill>
                <a:latin typeface="Arial" panose="020B0604020202020204" pitchFamily="34" charset="0"/>
                <a:ea typeface="ＭＳ Ｐゴシック" pitchFamily="34" charset="-128"/>
              </a:defRPr>
            </a:lvl5pPr>
            <a:lvl6pPr marL="2514600" indent="-228600" algn="ctr" eaLnBrk="0" fontAlgn="base" hangingPunct="0">
              <a:lnSpc>
                <a:spcPct val="80000"/>
              </a:lnSpc>
              <a:spcBef>
                <a:spcPct val="20000"/>
              </a:spcBef>
              <a:spcAft>
                <a:spcPct val="0"/>
              </a:spcAft>
              <a:defRPr sz="1200">
                <a:solidFill>
                  <a:schemeClr val="tx1"/>
                </a:solidFill>
                <a:latin typeface="Arial" panose="020B0604020202020204" pitchFamily="34" charset="0"/>
                <a:ea typeface="ＭＳ Ｐゴシック" pitchFamily="34" charset="-128"/>
              </a:defRPr>
            </a:lvl6pPr>
            <a:lvl7pPr marL="2971800" indent="-228600" algn="ctr" eaLnBrk="0" fontAlgn="base" hangingPunct="0">
              <a:lnSpc>
                <a:spcPct val="80000"/>
              </a:lnSpc>
              <a:spcBef>
                <a:spcPct val="20000"/>
              </a:spcBef>
              <a:spcAft>
                <a:spcPct val="0"/>
              </a:spcAft>
              <a:defRPr sz="1200">
                <a:solidFill>
                  <a:schemeClr val="tx1"/>
                </a:solidFill>
                <a:latin typeface="Arial" panose="020B0604020202020204" pitchFamily="34" charset="0"/>
                <a:ea typeface="ＭＳ Ｐゴシック" pitchFamily="34" charset="-128"/>
              </a:defRPr>
            </a:lvl7pPr>
            <a:lvl8pPr marL="3429000" indent="-228600" algn="ctr" eaLnBrk="0" fontAlgn="base" hangingPunct="0">
              <a:lnSpc>
                <a:spcPct val="80000"/>
              </a:lnSpc>
              <a:spcBef>
                <a:spcPct val="20000"/>
              </a:spcBef>
              <a:spcAft>
                <a:spcPct val="0"/>
              </a:spcAft>
              <a:defRPr sz="1200">
                <a:solidFill>
                  <a:schemeClr val="tx1"/>
                </a:solidFill>
                <a:latin typeface="Arial" panose="020B0604020202020204" pitchFamily="34" charset="0"/>
                <a:ea typeface="ＭＳ Ｐゴシック" pitchFamily="34" charset="-128"/>
              </a:defRPr>
            </a:lvl8pPr>
            <a:lvl9pPr marL="3886200" indent="-228600" algn="ctr" eaLnBrk="0" fontAlgn="base" hangingPunct="0">
              <a:lnSpc>
                <a:spcPct val="80000"/>
              </a:lnSpc>
              <a:spcBef>
                <a:spcPct val="20000"/>
              </a:spcBef>
              <a:spcAft>
                <a:spcPct val="0"/>
              </a:spcAft>
              <a:defRPr sz="1200">
                <a:solidFill>
                  <a:schemeClr val="tx1"/>
                </a:solidFill>
                <a:latin typeface="Arial" panose="020B0604020202020204" pitchFamily="34" charset="0"/>
                <a:ea typeface="ＭＳ Ｐゴシック" pitchFamily="34" charset="-128"/>
              </a:defRPr>
            </a:lvl9pPr>
          </a:lstStyle>
          <a:p>
            <a:pPr algn="l" eaLnBrk="1" hangingPunct="1"/>
            <a:r>
              <a:rPr lang="en-US" altLang="en-US" sz="675" dirty="0">
                <a:solidFill>
                  <a:srgbClr val="646D72"/>
                </a:solidFill>
              </a:rPr>
              <a:t>*Source: American Association of Professional Coders: </a:t>
            </a:r>
            <a:r>
              <a:rPr lang="en-US" altLang="en-US" sz="675" dirty="0">
                <a:solidFill>
                  <a:srgbClr val="646D72"/>
                </a:solidFill>
                <a:hlinkClick r:id="rId2"/>
              </a:rPr>
              <a:t>http://www.aapc.com/ICD-10/icd-10.aspx</a:t>
            </a:r>
            <a:endParaRPr lang="en-US" altLang="en-US" sz="675" dirty="0">
              <a:solidFill>
                <a:srgbClr val="646D72"/>
              </a:solidFill>
            </a:endParaRPr>
          </a:p>
        </p:txBody>
      </p:sp>
      <p:graphicFrame>
        <p:nvGraphicFramePr>
          <p:cNvPr id="2" name="Diagram 1"/>
          <p:cNvGraphicFramePr/>
          <p:nvPr>
            <p:extLst>
              <p:ext uri="{D42A27DB-BD31-4B8C-83A1-F6EECF244321}">
                <p14:modId xmlns:p14="http://schemas.microsoft.com/office/powerpoint/2010/main" val="902543429"/>
              </p:ext>
            </p:extLst>
          </p:nvPr>
        </p:nvGraphicFramePr>
        <p:xfrm>
          <a:off x="798541" y="1392548"/>
          <a:ext cx="3880624" cy="4120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5304" name="Rectangle 62"/>
          <p:cNvSpPr txBox="1">
            <a:spLocks/>
          </p:cNvSpPr>
          <p:nvPr/>
        </p:nvSpPr>
        <p:spPr bwMode="gray">
          <a:xfrm>
            <a:off x="448798" y="90371"/>
            <a:ext cx="7254479" cy="597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sz="1200">
                <a:solidFill>
                  <a:schemeClr val="tx1"/>
                </a:solidFill>
                <a:latin typeface="Arial" panose="020B0604020202020204" pitchFamily="34" charset="0"/>
                <a:ea typeface="ＭＳ Ｐゴシック" pitchFamily="34" charset="-128"/>
              </a:defRPr>
            </a:lvl1pPr>
            <a:lvl2pPr marL="742950" indent="-285750" eaLnBrk="0" hangingPunct="0">
              <a:defRPr sz="1200">
                <a:solidFill>
                  <a:schemeClr val="tx1"/>
                </a:solidFill>
                <a:latin typeface="Arial" panose="020B0604020202020204" pitchFamily="34" charset="0"/>
                <a:ea typeface="ＭＳ Ｐゴシック" pitchFamily="34" charset="-128"/>
              </a:defRPr>
            </a:lvl2pPr>
            <a:lvl3pPr marL="1143000" indent="-228600" eaLnBrk="0" hangingPunct="0">
              <a:defRPr sz="1200">
                <a:solidFill>
                  <a:schemeClr val="tx1"/>
                </a:solidFill>
                <a:latin typeface="Arial" panose="020B0604020202020204" pitchFamily="34" charset="0"/>
                <a:ea typeface="ＭＳ Ｐゴシック" pitchFamily="34" charset="-128"/>
              </a:defRPr>
            </a:lvl3pPr>
            <a:lvl4pPr marL="1600200" indent="-228600" eaLnBrk="0" hangingPunct="0">
              <a:defRPr sz="1200">
                <a:solidFill>
                  <a:schemeClr val="tx1"/>
                </a:solidFill>
                <a:latin typeface="Arial" panose="020B0604020202020204" pitchFamily="34" charset="0"/>
                <a:ea typeface="ＭＳ Ｐゴシック" pitchFamily="34" charset="-128"/>
              </a:defRPr>
            </a:lvl4pPr>
            <a:lvl5pPr marL="2057400" indent="-228600" eaLnBrk="0" hangingPunct="0">
              <a:defRPr sz="1200">
                <a:solidFill>
                  <a:schemeClr val="tx1"/>
                </a:solidFill>
                <a:latin typeface="Arial" panose="020B0604020202020204" pitchFamily="34" charset="0"/>
                <a:ea typeface="ＭＳ Ｐゴシック" pitchFamily="34" charset="-128"/>
              </a:defRPr>
            </a:lvl5pPr>
            <a:lvl6pPr marL="2514600" indent="-228600" algn="ctr" eaLnBrk="0" fontAlgn="base" hangingPunct="0">
              <a:lnSpc>
                <a:spcPct val="80000"/>
              </a:lnSpc>
              <a:spcBef>
                <a:spcPct val="20000"/>
              </a:spcBef>
              <a:spcAft>
                <a:spcPct val="0"/>
              </a:spcAft>
              <a:defRPr sz="1200">
                <a:solidFill>
                  <a:schemeClr val="tx1"/>
                </a:solidFill>
                <a:latin typeface="Arial" panose="020B0604020202020204" pitchFamily="34" charset="0"/>
                <a:ea typeface="ＭＳ Ｐゴシック" pitchFamily="34" charset="-128"/>
              </a:defRPr>
            </a:lvl6pPr>
            <a:lvl7pPr marL="2971800" indent="-228600" algn="ctr" eaLnBrk="0" fontAlgn="base" hangingPunct="0">
              <a:lnSpc>
                <a:spcPct val="80000"/>
              </a:lnSpc>
              <a:spcBef>
                <a:spcPct val="20000"/>
              </a:spcBef>
              <a:spcAft>
                <a:spcPct val="0"/>
              </a:spcAft>
              <a:defRPr sz="1200">
                <a:solidFill>
                  <a:schemeClr val="tx1"/>
                </a:solidFill>
                <a:latin typeface="Arial" panose="020B0604020202020204" pitchFamily="34" charset="0"/>
                <a:ea typeface="ＭＳ Ｐゴシック" pitchFamily="34" charset="-128"/>
              </a:defRPr>
            </a:lvl7pPr>
            <a:lvl8pPr marL="3429000" indent="-228600" algn="ctr" eaLnBrk="0" fontAlgn="base" hangingPunct="0">
              <a:lnSpc>
                <a:spcPct val="80000"/>
              </a:lnSpc>
              <a:spcBef>
                <a:spcPct val="20000"/>
              </a:spcBef>
              <a:spcAft>
                <a:spcPct val="0"/>
              </a:spcAft>
              <a:defRPr sz="1200">
                <a:solidFill>
                  <a:schemeClr val="tx1"/>
                </a:solidFill>
                <a:latin typeface="Arial" panose="020B0604020202020204" pitchFamily="34" charset="0"/>
                <a:ea typeface="ＭＳ Ｐゴシック" pitchFamily="34" charset="-128"/>
              </a:defRPr>
            </a:lvl8pPr>
            <a:lvl9pPr marL="3886200" indent="-228600" algn="ctr" eaLnBrk="0" fontAlgn="base" hangingPunct="0">
              <a:lnSpc>
                <a:spcPct val="80000"/>
              </a:lnSpc>
              <a:spcBef>
                <a:spcPct val="20000"/>
              </a:spcBef>
              <a:spcAft>
                <a:spcPct val="0"/>
              </a:spcAft>
              <a:defRPr sz="1200">
                <a:solidFill>
                  <a:schemeClr val="tx1"/>
                </a:solidFill>
                <a:latin typeface="Arial" panose="020B0604020202020204" pitchFamily="34" charset="0"/>
                <a:ea typeface="ＭＳ Ｐゴシック" pitchFamily="34" charset="-128"/>
              </a:defRPr>
            </a:lvl9pPr>
          </a:lstStyle>
          <a:p>
            <a:pPr algn="l" eaLnBrk="1" hangingPunct="1"/>
            <a:r>
              <a:rPr lang="en-US" altLang="en-US" sz="3000" b="1" dirty="0">
                <a:latin typeface="+mj-lt"/>
              </a:rPr>
              <a:t>Worldwide ICD-10 Adoption (Selected)</a:t>
            </a:r>
          </a:p>
        </p:txBody>
      </p:sp>
      <p:pic>
        <p:nvPicPr>
          <p:cNvPr id="55305" name="Picture 5" descr="C:\Users\asapp1\AppData\Local\Microsoft\Windows\Temporary Internet Files\Content.IE5\P0R6QEB3\MC900015903[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806970">
            <a:off x="6686084" y="4466518"/>
            <a:ext cx="1192964" cy="102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338762" y="1263619"/>
            <a:ext cx="3370881" cy="3170099"/>
          </a:xfrm>
          <a:prstGeom prst="rect">
            <a:avLst/>
          </a:prstGeom>
          <a:noFill/>
        </p:spPr>
        <p:txBody>
          <a:bodyPr wrap="square">
            <a:spAutoFit/>
          </a:bodyPr>
          <a:lstStyle/>
          <a:p>
            <a:pPr algn="l">
              <a:defRPr/>
            </a:pPr>
            <a:r>
              <a:rPr lang="en-US" sz="2000" b="1" dirty="0">
                <a:ea typeface="ＭＳ Ｐゴシック"/>
                <a:cs typeface="ＭＳ Ｐゴシック"/>
              </a:rPr>
              <a:t>Canadian ICD-10 Transition:</a:t>
            </a:r>
          </a:p>
          <a:p>
            <a:pPr marL="214313" indent="-214313">
              <a:buFont typeface="Wingdings" pitchFamily="2" charset="2"/>
              <a:buChar char="Ø"/>
              <a:defRPr/>
            </a:pPr>
            <a:r>
              <a:rPr lang="en-US" sz="1500" dirty="0">
                <a:ea typeface="ＭＳ Ｐゴシック"/>
                <a:cs typeface="ＭＳ Ｐゴシック"/>
              </a:rPr>
              <a:t>Last country to </a:t>
            </a:r>
            <a:r>
              <a:rPr lang="en-US" sz="1500" dirty="0" smtClean="0">
                <a:ea typeface="ＭＳ Ｐゴシック"/>
                <a:cs typeface="ＭＳ Ｐゴシック"/>
              </a:rPr>
              <a:t>transition</a:t>
            </a:r>
          </a:p>
          <a:p>
            <a:pPr marL="214313" indent="-214313">
              <a:buFont typeface="Wingdings" pitchFamily="2" charset="2"/>
              <a:buChar char="Ø"/>
              <a:defRPr/>
            </a:pPr>
            <a:endParaRPr lang="en-US" sz="1500" dirty="0">
              <a:ea typeface="ＭＳ Ｐゴシック"/>
              <a:cs typeface="ＭＳ Ｐゴシック"/>
            </a:endParaRPr>
          </a:p>
          <a:p>
            <a:pPr marL="214313" indent="-214313">
              <a:buFont typeface="Wingdings" pitchFamily="2" charset="2"/>
              <a:buChar char="Ø"/>
              <a:defRPr/>
            </a:pPr>
            <a:r>
              <a:rPr lang="en-US" sz="1500" dirty="0">
                <a:ea typeface="ＭＳ Ｐゴシック"/>
                <a:cs typeface="ＭＳ Ｐゴシック"/>
              </a:rPr>
              <a:t>Implemented ICD-10 CA/ CCI only in hospital </a:t>
            </a:r>
            <a:r>
              <a:rPr lang="en-US" sz="1500" dirty="0" smtClean="0">
                <a:ea typeface="ＭＳ Ｐゴシック"/>
                <a:cs typeface="ＭＳ Ｐゴシック"/>
              </a:rPr>
              <a:t>setting</a:t>
            </a:r>
          </a:p>
          <a:p>
            <a:pPr marL="214313" indent="-214313">
              <a:buFont typeface="Wingdings" pitchFamily="2" charset="2"/>
              <a:buChar char="Ø"/>
              <a:defRPr/>
            </a:pPr>
            <a:endParaRPr lang="en-US" sz="1500" dirty="0">
              <a:ea typeface="ＭＳ Ｐゴシック"/>
              <a:cs typeface="ＭＳ Ｐゴシック"/>
            </a:endParaRPr>
          </a:p>
          <a:p>
            <a:pPr marL="214313" indent="-214313">
              <a:buFont typeface="Wingdings" pitchFamily="2" charset="2"/>
              <a:buChar char="Ø"/>
              <a:defRPr/>
            </a:pPr>
            <a:r>
              <a:rPr lang="en-US" sz="1500" dirty="0">
                <a:ea typeface="ＭＳ Ｐゴシック"/>
                <a:cs typeface="ＭＳ Ｐゴシック"/>
              </a:rPr>
              <a:t>Went from 3,500 procedure codes to </a:t>
            </a:r>
            <a:r>
              <a:rPr lang="en-US" sz="1500" dirty="0" smtClean="0">
                <a:ea typeface="ＭＳ Ｐゴシック"/>
                <a:cs typeface="ＭＳ Ｐゴシック"/>
              </a:rPr>
              <a:t>20,000</a:t>
            </a:r>
          </a:p>
          <a:p>
            <a:pPr marL="214313" indent="-214313">
              <a:buFont typeface="Wingdings" pitchFamily="2" charset="2"/>
              <a:buChar char="Ø"/>
              <a:defRPr/>
            </a:pPr>
            <a:endParaRPr lang="en-US" sz="1500" dirty="0">
              <a:ea typeface="ＭＳ Ｐゴシック"/>
              <a:cs typeface="ＭＳ Ｐゴシック"/>
            </a:endParaRPr>
          </a:p>
          <a:p>
            <a:pPr marL="214313" indent="-214313">
              <a:buFont typeface="Wingdings" pitchFamily="2" charset="2"/>
              <a:buChar char="Ø"/>
              <a:defRPr/>
            </a:pPr>
            <a:r>
              <a:rPr lang="en-US" sz="1500" dirty="0">
                <a:ea typeface="ＭＳ Ｐゴシック"/>
                <a:cs typeface="ＭＳ Ｐゴシック"/>
              </a:rPr>
              <a:t>5 year transition </a:t>
            </a:r>
            <a:r>
              <a:rPr lang="en-US" sz="1500" dirty="0" smtClean="0">
                <a:ea typeface="ＭＳ Ｐゴシック"/>
                <a:cs typeface="ＭＳ Ｐゴシック"/>
              </a:rPr>
              <a:t>plan</a:t>
            </a:r>
          </a:p>
          <a:p>
            <a:pPr marL="214313" indent="-214313">
              <a:buFont typeface="Wingdings" pitchFamily="2" charset="2"/>
              <a:buChar char="Ø"/>
              <a:defRPr/>
            </a:pPr>
            <a:endParaRPr lang="en-US" sz="1500" dirty="0">
              <a:ea typeface="ＭＳ Ｐゴシック"/>
              <a:cs typeface="ＭＳ Ｐゴシック"/>
            </a:endParaRPr>
          </a:p>
          <a:p>
            <a:pPr marL="214313" indent="-214313">
              <a:buFont typeface="Wingdings" pitchFamily="2" charset="2"/>
              <a:buChar char="Ø"/>
              <a:defRPr/>
            </a:pPr>
            <a:r>
              <a:rPr lang="en-US" sz="1500" dirty="0">
                <a:ea typeface="ＭＳ Ｐゴシック"/>
                <a:cs typeface="ＭＳ Ｐゴシック"/>
              </a:rPr>
              <a:t>The Canadian transition was a </a:t>
            </a:r>
            <a:r>
              <a:rPr lang="en-US" sz="1500" u="sng" dirty="0">
                <a:ea typeface="ＭＳ Ｐゴシック"/>
                <a:cs typeface="ＭＳ Ｐゴシック"/>
              </a:rPr>
              <a:t>funded</a:t>
            </a:r>
            <a:r>
              <a:rPr lang="en-US" sz="1500" dirty="0">
                <a:ea typeface="ＭＳ Ｐゴシック"/>
                <a:cs typeface="ＭＳ Ｐゴシック"/>
              </a:rPr>
              <a:t> mandate </a:t>
            </a:r>
          </a:p>
        </p:txBody>
      </p:sp>
    </p:spTree>
    <p:extLst>
      <p:ext uri="{BB962C8B-B14F-4D97-AF65-F5344CB8AC3E}">
        <p14:creationId xmlns:p14="http://schemas.microsoft.com/office/powerpoint/2010/main" val="2162034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705" y="0"/>
            <a:ext cx="8229600" cy="1053885"/>
          </a:xfrm>
        </p:spPr>
        <p:txBody>
          <a:bodyPr>
            <a:normAutofit/>
          </a:bodyPr>
          <a:lstStyle/>
          <a:p>
            <a:r>
              <a:rPr lang="en-US" sz="3000" b="1" dirty="0" smtClean="0">
                <a:solidFill>
                  <a:schemeClr val="tx1"/>
                </a:solidFill>
              </a:rPr>
              <a:t>ICD-10 is a Date of Service Regulation </a:t>
            </a:r>
            <a:endParaRPr lang="en-US" sz="3000" b="1" dirty="0">
              <a:solidFill>
                <a:schemeClr val="tx1"/>
              </a:solidFill>
            </a:endParaRPr>
          </a:p>
        </p:txBody>
      </p:sp>
      <p:sp>
        <p:nvSpPr>
          <p:cNvPr id="3" name="Content Placeholder 2"/>
          <p:cNvSpPr>
            <a:spLocks noGrp="1"/>
          </p:cNvSpPr>
          <p:nvPr>
            <p:ph idx="1"/>
          </p:nvPr>
        </p:nvSpPr>
        <p:spPr>
          <a:xfrm>
            <a:off x="807461" y="1220176"/>
            <a:ext cx="7543800" cy="3017520"/>
          </a:xfrm>
        </p:spPr>
        <p:txBody>
          <a:bodyPr>
            <a:noAutofit/>
          </a:bodyPr>
          <a:lstStyle/>
          <a:p>
            <a:pPr marL="685800" lvl="1" indent="-342900">
              <a:buFont typeface="Arial" panose="020B0604020202020204" pitchFamily="34" charset="0"/>
              <a:buChar char="•"/>
            </a:pPr>
            <a:r>
              <a:rPr lang="en-US" sz="2000" dirty="0">
                <a:solidFill>
                  <a:schemeClr val="tx1"/>
                </a:solidFill>
              </a:rPr>
              <a:t>Dual use will begin October 1, </a:t>
            </a:r>
            <a:r>
              <a:rPr lang="en-US" sz="2000" dirty="0" smtClean="0">
                <a:solidFill>
                  <a:schemeClr val="tx1"/>
                </a:solidFill>
              </a:rPr>
              <a:t>2015</a:t>
            </a:r>
          </a:p>
          <a:p>
            <a:pPr marL="685800" lvl="1" indent="-342900">
              <a:buFont typeface="Arial" panose="020B0604020202020204" pitchFamily="34" charset="0"/>
              <a:buChar char="•"/>
            </a:pPr>
            <a:endParaRPr lang="en-US" sz="2000" dirty="0">
              <a:solidFill>
                <a:schemeClr val="tx1"/>
              </a:solidFill>
            </a:endParaRPr>
          </a:p>
          <a:p>
            <a:pPr marL="685800" lvl="1" indent="-342900">
              <a:buFont typeface="Arial" panose="020B0604020202020204" pitchFamily="34" charset="0"/>
              <a:buChar char="•"/>
            </a:pPr>
            <a:r>
              <a:rPr lang="en-US" sz="2000" dirty="0">
                <a:solidFill>
                  <a:schemeClr val="tx1"/>
                </a:solidFill>
              </a:rPr>
              <a:t>Due to the “Date of Service” implementation requirement, simultaneous support of ICD-9 and ICD-10 will be </a:t>
            </a:r>
            <a:r>
              <a:rPr lang="en-US" sz="2000" dirty="0" smtClean="0">
                <a:solidFill>
                  <a:schemeClr val="tx1"/>
                </a:solidFill>
              </a:rPr>
              <a:t>required</a:t>
            </a:r>
          </a:p>
          <a:p>
            <a:pPr marL="685800" lvl="1" indent="-342900">
              <a:buFont typeface="Arial" panose="020B0604020202020204" pitchFamily="34" charset="0"/>
              <a:buChar char="•"/>
            </a:pPr>
            <a:endParaRPr lang="en-US" sz="2000" dirty="0">
              <a:solidFill>
                <a:schemeClr val="tx1"/>
              </a:solidFill>
            </a:endParaRPr>
          </a:p>
          <a:p>
            <a:pPr marL="685800" lvl="1" indent="-342900">
              <a:buFont typeface="Arial" panose="020B0604020202020204" pitchFamily="34" charset="0"/>
              <a:buChar char="•"/>
            </a:pPr>
            <a:r>
              <a:rPr lang="en-US" sz="2000" dirty="0">
                <a:solidFill>
                  <a:schemeClr val="tx1"/>
                </a:solidFill>
              </a:rPr>
              <a:t>Date of service dependent</a:t>
            </a:r>
          </a:p>
          <a:p>
            <a:pPr marL="1028700" lvl="2" indent="-342900">
              <a:buFont typeface="Arial" panose="020B0604020202020204" pitchFamily="34" charset="0"/>
              <a:buChar char="•"/>
            </a:pPr>
            <a:r>
              <a:rPr lang="en-US" sz="1600" dirty="0">
                <a:solidFill>
                  <a:schemeClr val="tx1"/>
                </a:solidFill>
              </a:rPr>
              <a:t>ICD-9 codes for dates of service prior to October 1, 2015</a:t>
            </a:r>
          </a:p>
          <a:p>
            <a:pPr marL="1028700" lvl="2" indent="-342900">
              <a:buFont typeface="Arial" panose="020B0604020202020204" pitchFamily="34" charset="0"/>
              <a:buChar char="•"/>
            </a:pPr>
            <a:r>
              <a:rPr lang="en-US" sz="1600" dirty="0">
                <a:solidFill>
                  <a:schemeClr val="tx1"/>
                </a:solidFill>
              </a:rPr>
              <a:t>ICD-10 codes for dates of services on or after October 1, </a:t>
            </a:r>
            <a:r>
              <a:rPr lang="en-US" sz="1600" dirty="0" smtClean="0">
                <a:solidFill>
                  <a:schemeClr val="tx1"/>
                </a:solidFill>
              </a:rPr>
              <a:t>2015</a:t>
            </a:r>
          </a:p>
          <a:p>
            <a:pPr marL="1028700" lvl="2" indent="-342900">
              <a:buFont typeface="Arial" panose="020B0604020202020204" pitchFamily="34" charset="0"/>
              <a:buChar char="•"/>
            </a:pPr>
            <a:endParaRPr lang="en-US" sz="2000" dirty="0">
              <a:solidFill>
                <a:schemeClr val="tx1"/>
              </a:solidFill>
            </a:endParaRPr>
          </a:p>
          <a:p>
            <a:pPr marL="685800" lvl="1" indent="-342900">
              <a:buFont typeface="Arial" panose="020B0604020202020204" pitchFamily="34" charset="0"/>
              <a:buChar char="•"/>
            </a:pPr>
            <a:r>
              <a:rPr lang="en-US" sz="2000" dirty="0">
                <a:solidFill>
                  <a:schemeClr val="tx1"/>
                </a:solidFill>
              </a:rPr>
              <a:t>Dual use will increase operation costs after implementation</a:t>
            </a:r>
          </a:p>
          <a:p>
            <a:pPr>
              <a:buFont typeface="Arial" panose="020B0604020202020204" pitchFamily="34" charset="0"/>
              <a:buChar char="•"/>
            </a:pPr>
            <a:endParaRPr lang="en-US" sz="2000" dirty="0">
              <a:solidFill>
                <a:schemeClr val="tx1"/>
              </a:solidFill>
            </a:endParaRPr>
          </a:p>
        </p:txBody>
      </p:sp>
    </p:spTree>
    <p:extLst>
      <p:ext uri="{BB962C8B-B14F-4D97-AF65-F5344CB8AC3E}">
        <p14:creationId xmlns:p14="http://schemas.microsoft.com/office/powerpoint/2010/main" val="240737024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gt;&lt;object type=&quot;8&quot; unique_id=&quot;10006&quot;&gt;&lt;/object&gt;&lt;/object&gt;&lt;/database&gt;"/>
  <p:tag name="MMPROD_NEXTUNIQUEID" val="10009"/>
  <p:tag name="SECTOMILLISECCONVERTED" val="1"/>
</p:tagLst>
</file>

<file path=ppt/theme/theme1.xml><?xml version="1.0" encoding="utf-8"?>
<a:theme xmlns:a="http://schemas.openxmlformats.org/drawingml/2006/main" name="PPRC_PPT_Template_P1">
  <a:themeElements>
    <a:clrScheme name="PPRC">
      <a:dk1>
        <a:srgbClr val="005295"/>
      </a:dk1>
      <a:lt1>
        <a:srgbClr val="FFFFFF"/>
      </a:lt1>
      <a:dk2>
        <a:srgbClr val="005295"/>
      </a:dk2>
      <a:lt2>
        <a:srgbClr val="FFFFFF"/>
      </a:lt2>
      <a:accent1>
        <a:srgbClr val="919191"/>
      </a:accent1>
      <a:accent2>
        <a:srgbClr val="FFF0A5"/>
      </a:accent2>
      <a:accent3>
        <a:srgbClr val="62BB46"/>
      </a:accent3>
      <a:accent4>
        <a:srgbClr val="9E2432"/>
      </a:accent4>
      <a:accent5>
        <a:srgbClr val="00B5EF"/>
      </a:accent5>
      <a:accent6>
        <a:srgbClr val="005295"/>
      </a:accent6>
      <a:hlink>
        <a:srgbClr val="00B5EF"/>
      </a:hlink>
      <a:folHlink>
        <a:srgbClr val="00B5E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PPRC">
      <a:dk1>
        <a:srgbClr val="005295"/>
      </a:dk1>
      <a:lt1>
        <a:srgbClr val="FFFFFF"/>
      </a:lt1>
      <a:dk2>
        <a:srgbClr val="005295"/>
      </a:dk2>
      <a:lt2>
        <a:srgbClr val="FFFFFF"/>
      </a:lt2>
      <a:accent1>
        <a:srgbClr val="919191"/>
      </a:accent1>
      <a:accent2>
        <a:srgbClr val="FFF0A5"/>
      </a:accent2>
      <a:accent3>
        <a:srgbClr val="62BB46"/>
      </a:accent3>
      <a:accent4>
        <a:srgbClr val="9E2432"/>
      </a:accent4>
      <a:accent5>
        <a:srgbClr val="00B5EF"/>
      </a:accent5>
      <a:accent6>
        <a:srgbClr val="005295"/>
      </a:accent6>
      <a:hlink>
        <a:srgbClr val="00B5EF"/>
      </a:hlink>
      <a:folHlink>
        <a:srgbClr val="00B5E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Webinar">
  <a:themeElements>
    <a:clrScheme name="PPRC">
      <a:dk1>
        <a:srgbClr val="005295"/>
      </a:dk1>
      <a:lt1>
        <a:srgbClr val="FFFFFF"/>
      </a:lt1>
      <a:dk2>
        <a:srgbClr val="005295"/>
      </a:dk2>
      <a:lt2>
        <a:srgbClr val="FFFFFF"/>
      </a:lt2>
      <a:accent1>
        <a:srgbClr val="919191"/>
      </a:accent1>
      <a:accent2>
        <a:srgbClr val="FFF0A5"/>
      </a:accent2>
      <a:accent3>
        <a:srgbClr val="62BB46"/>
      </a:accent3>
      <a:accent4>
        <a:srgbClr val="9E2432"/>
      </a:accent4>
      <a:accent5>
        <a:srgbClr val="00B5EF"/>
      </a:accent5>
      <a:accent6>
        <a:srgbClr val="005295"/>
      </a:accent6>
      <a:hlink>
        <a:srgbClr val="00B5EF"/>
      </a:hlink>
      <a:folHlink>
        <a:srgbClr val="00B5E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PPRC_PPT_Template_P1</Template>
  <TotalTime>126</TotalTime>
  <Words>2757</Words>
  <Application>Microsoft Office PowerPoint</Application>
  <PresentationFormat>On-screen Show (4:3)</PresentationFormat>
  <Paragraphs>480</Paragraphs>
  <Slides>49</Slides>
  <Notes>2</Notes>
  <HiddenSlides>0</HiddenSlides>
  <MMClips>0</MMClips>
  <ScaleCrop>false</ScaleCrop>
  <HeadingPairs>
    <vt:vector size="4" baseType="variant">
      <vt:variant>
        <vt:lpstr>Theme</vt:lpstr>
      </vt:variant>
      <vt:variant>
        <vt:i4>3</vt:i4>
      </vt:variant>
      <vt:variant>
        <vt:lpstr>Slide Titles</vt:lpstr>
      </vt:variant>
      <vt:variant>
        <vt:i4>49</vt:i4>
      </vt:variant>
    </vt:vector>
  </HeadingPairs>
  <TitlesOfParts>
    <vt:vector size="52" baseType="lpstr">
      <vt:lpstr>PPRC_PPT_Template_P1</vt:lpstr>
      <vt:lpstr>Custom Design</vt:lpstr>
      <vt:lpstr>Webinar</vt:lpstr>
      <vt:lpstr>ICD-10 – Beyond Implementation The Last Push for ICD-10:  October 1 and Beyond </vt:lpstr>
      <vt:lpstr>CME Disclosure</vt:lpstr>
      <vt:lpstr>Presenter Bio</vt:lpstr>
      <vt:lpstr>ICD-10 Poll </vt:lpstr>
      <vt:lpstr>Background</vt:lpstr>
      <vt:lpstr>What’s Wrong with ICD-9?</vt:lpstr>
      <vt:lpstr>PowerPoint Presentation</vt:lpstr>
      <vt:lpstr>PowerPoint Presentation</vt:lpstr>
      <vt:lpstr>ICD-10 is a Date of Service Regulation </vt:lpstr>
      <vt:lpstr>Evolution of Healthcare</vt:lpstr>
      <vt:lpstr>Where Does ICD-10 Fit?</vt:lpstr>
      <vt:lpstr>ICD-10 Poll</vt:lpstr>
      <vt:lpstr>The Road to ICD-10…</vt:lpstr>
      <vt:lpstr>ICD-10 Specificity Examples </vt:lpstr>
      <vt:lpstr>Other Issues…</vt:lpstr>
      <vt:lpstr>ICD-10 Poll</vt:lpstr>
      <vt:lpstr>  ICD-10 Vendor Survey – It’s never too late!</vt:lpstr>
      <vt:lpstr>Physician Documentation</vt:lpstr>
      <vt:lpstr>Documentation Challenges </vt:lpstr>
      <vt:lpstr>Conduct a Documentation Gap Analysis</vt:lpstr>
      <vt:lpstr>Benefits of Documentation Improvement</vt:lpstr>
      <vt:lpstr>Documentation Improvement Strategies</vt:lpstr>
      <vt:lpstr>Documentation Improvement Strategies (cont’d)</vt:lpstr>
      <vt:lpstr>PowerPoint Presentation</vt:lpstr>
      <vt:lpstr>Take Note</vt:lpstr>
      <vt:lpstr>Revenue Cycle/Operations</vt:lpstr>
      <vt:lpstr>Payer Readiness</vt:lpstr>
      <vt:lpstr>Denials</vt:lpstr>
      <vt:lpstr>Avoid Denials</vt:lpstr>
      <vt:lpstr>Appeals Strategy</vt:lpstr>
      <vt:lpstr>Appeals Strategy</vt:lpstr>
      <vt:lpstr>Sample Appeals Text </vt:lpstr>
      <vt:lpstr>Appeals Process</vt:lpstr>
      <vt:lpstr>Appeals Process</vt:lpstr>
      <vt:lpstr>APPENDIX - Payer Readiness</vt:lpstr>
      <vt:lpstr>APPENDIX - Payer Readiness</vt:lpstr>
      <vt:lpstr>APPENDIX - Payer Readiness</vt:lpstr>
      <vt:lpstr>APPENDIX - Payer Readiness</vt:lpstr>
      <vt:lpstr>APPENDIX - Payer Readiness</vt:lpstr>
      <vt:lpstr>APPENDIX - Payer Readiness</vt:lpstr>
      <vt:lpstr>APPENDIX - Payer Readiness</vt:lpstr>
      <vt:lpstr>APPENDIX - Payer Readiness</vt:lpstr>
      <vt:lpstr>APPENDIX - Payer Readiness</vt:lpstr>
      <vt:lpstr>APPENDIX - Payer Readiness</vt:lpstr>
      <vt:lpstr>APPENDIX - Payer Readiness</vt:lpstr>
      <vt:lpstr>APPENDIX - Payer Readiness</vt:lpstr>
      <vt:lpstr>Questions?</vt:lpstr>
      <vt:lpstr>Next Steps</vt:lpstr>
      <vt:lpstr>Thank you to our virtual exhibitor Mindleaf Technologies, Inc.  www.mindleaf.com </vt:lpstr>
    </vt:vector>
  </TitlesOfParts>
  <Company>Massachusetts Medical Society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Last Push for ICD-10: October 1 and Beyond</dc:title>
  <dc:creator>Pedrotty, Jillian</dc:creator>
  <cp:lastModifiedBy>Bellisle, Kathy</cp:lastModifiedBy>
  <cp:revision>11</cp:revision>
  <cp:lastPrinted>2014-05-12T17:37:56Z</cp:lastPrinted>
  <dcterms:created xsi:type="dcterms:W3CDTF">2015-09-08T15:23:43Z</dcterms:created>
  <dcterms:modified xsi:type="dcterms:W3CDTF">2015-10-07T16:19:50Z</dcterms:modified>
</cp:coreProperties>
</file>