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307" r:id="rId3"/>
    <p:sldId id="308" r:id="rId4"/>
    <p:sldId id="266" r:id="rId5"/>
    <p:sldId id="267" r:id="rId6"/>
    <p:sldId id="268" r:id="rId7"/>
    <p:sldId id="269" r:id="rId8"/>
    <p:sldId id="270" r:id="rId9"/>
    <p:sldId id="271" r:id="rId10"/>
    <p:sldId id="273" r:id="rId11"/>
    <p:sldId id="261" r:id="rId12"/>
    <p:sldId id="2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>
        <p:scale>
          <a:sx n="58" d="100"/>
          <a:sy n="58" d="100"/>
        </p:scale>
        <p:origin x="-2454" y="-1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A1CE-E2DB-48C2-A5B0-3329CE5AAE7E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B3724-14B8-4202-A3C0-0A9E10A54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91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A1CE-E2DB-48C2-A5B0-3329CE5AAE7E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B3724-14B8-4202-A3C0-0A9E10A54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20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A1CE-E2DB-48C2-A5B0-3329CE5AAE7E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B3724-14B8-4202-A3C0-0A9E10A54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25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0"/>
            <a:ext cx="853440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6400" y="1295400"/>
            <a:ext cx="55372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295400"/>
            <a:ext cx="55372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652000" y="6629400"/>
            <a:ext cx="2540000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46F06C-42BE-4A7A-9DA9-43F3859EC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A1CE-E2DB-48C2-A5B0-3329CE5AAE7E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B3724-14B8-4202-A3C0-0A9E10A54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64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A1CE-E2DB-48C2-A5B0-3329CE5AAE7E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B3724-14B8-4202-A3C0-0A9E10A54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84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A1CE-E2DB-48C2-A5B0-3329CE5AAE7E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B3724-14B8-4202-A3C0-0A9E10A54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4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A1CE-E2DB-48C2-A5B0-3329CE5AAE7E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B3724-14B8-4202-A3C0-0A9E10A54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0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A1CE-E2DB-48C2-A5B0-3329CE5AAE7E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B3724-14B8-4202-A3C0-0A9E10A54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41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A1CE-E2DB-48C2-A5B0-3329CE5AAE7E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B3724-14B8-4202-A3C0-0A9E10A54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A1CE-E2DB-48C2-A5B0-3329CE5AAE7E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B3724-14B8-4202-A3C0-0A9E10A54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A1CE-E2DB-48C2-A5B0-3329CE5AAE7E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B3724-14B8-4202-A3C0-0A9E10A54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9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AA1CE-E2DB-48C2-A5B0-3329CE5AAE7E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B3724-14B8-4202-A3C0-0A9E10A54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5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91525"/>
          </a:xfrm>
        </p:spPr>
        <p:txBody>
          <a:bodyPr/>
          <a:lstStyle/>
          <a:p>
            <a:r>
              <a:rPr lang="en-US" b="1" dirty="0"/>
              <a:t>Financial Management of Practices Case Studies 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13888"/>
            <a:ext cx="9144000" cy="987552"/>
          </a:xfrm>
        </p:spPr>
        <p:txBody>
          <a:bodyPr/>
          <a:lstStyle/>
          <a:p>
            <a:r>
              <a:rPr lang="en-US" dirty="0" smtClean="0">
                <a:latin typeface="Palatino Linotype" panose="02040502050505030304" pitchFamily="18" charset="0"/>
              </a:rPr>
              <a:t>A case study series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5216" y="534987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556570"/>
                </a:solidFill>
                <a:latin typeface="Palatino Linotype" pitchFamily="18" charset="0"/>
              </a:rPr>
              <a:t>Jim Heffernan, Sr. VP Finance &amp; Treasurer</a:t>
            </a:r>
          </a:p>
          <a:p>
            <a:r>
              <a:rPr lang="en-US" b="1" dirty="0">
                <a:solidFill>
                  <a:srgbClr val="556570"/>
                </a:solidFill>
                <a:latin typeface="Palatino Linotype" pitchFamily="18" charset="0"/>
              </a:rPr>
              <a:t>MGPO</a:t>
            </a:r>
          </a:p>
          <a:p>
            <a:r>
              <a:rPr lang="en-US" b="1" dirty="0" smtClean="0">
                <a:solidFill>
                  <a:srgbClr val="556570"/>
                </a:solidFill>
                <a:latin typeface="Palatino Linotype" pitchFamily="18" charset="0"/>
              </a:rPr>
              <a:t>June 2, </a:t>
            </a:r>
            <a:r>
              <a:rPr lang="en-US" b="1" dirty="0">
                <a:solidFill>
                  <a:srgbClr val="556570"/>
                </a:solidFill>
                <a:latin typeface="Palatino Linotype" pitchFamily="18" charset="0"/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71059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60832" y="152399"/>
            <a:ext cx="10863072" cy="111124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Can Mark and Andy get to a positive margin?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B49A83-4B3D-4C22-AC7F-9A270272AC15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28708" name="Rectangle 4"/>
          <p:cNvSpPr>
            <a:spLocks noChangeArrowheads="1"/>
          </p:cNvSpPr>
          <p:nvPr/>
        </p:nvSpPr>
        <p:spPr bwMode="auto">
          <a:xfrm>
            <a:off x="6185409" y="1450848"/>
            <a:ext cx="5470143" cy="454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rgbClr val="00CC00"/>
              </a:buClr>
              <a:buSzPct val="120000"/>
              <a:buFont typeface="Wingdings" charset="2"/>
              <a:buChar char="ü"/>
            </a:pPr>
            <a:r>
              <a:rPr lang="en-US" sz="2000" dirty="0">
                <a:latin typeface="Palatino Linotype" pitchFamily="18" charset="0"/>
              </a:rPr>
              <a:t>Possibly.  Definitive estimates of specific items were accounted for, but have not been vetted fully.  Even with what is presented, there is still a small margin deficit.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rgbClr val="00CC00"/>
              </a:buClr>
              <a:buSzPct val="120000"/>
              <a:buFont typeface="Wingdings" charset="2"/>
              <a:buChar char="ü"/>
            </a:pPr>
            <a:r>
              <a:rPr lang="en-US" sz="2000" dirty="0">
                <a:latin typeface="Palatino Linotype" pitchFamily="18" charset="0"/>
              </a:rPr>
              <a:t>The idea is to put all the options on the table, measure them, and be deliberate in the approach towards implementation.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rgbClr val="00CC00"/>
              </a:buClr>
              <a:buSzPct val="120000"/>
              <a:buFont typeface="Wingdings" charset="2"/>
              <a:buChar char="ü"/>
            </a:pPr>
            <a:r>
              <a:rPr lang="en-US" sz="2000" dirty="0">
                <a:latin typeface="Palatino Linotype" pitchFamily="18" charset="0"/>
              </a:rPr>
              <a:t>If they are NOT on the table, then they most likely will never occur.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rgbClr val="00CC00"/>
              </a:buClr>
              <a:buSzPct val="120000"/>
              <a:buFont typeface="Wingdings" charset="2"/>
              <a:buChar char="ü"/>
            </a:pPr>
            <a:r>
              <a:rPr lang="en-US" sz="2000" dirty="0">
                <a:latin typeface="Palatino Linotype" pitchFamily="18" charset="0"/>
              </a:rPr>
              <a:t>The budget is a perfect place to outline the various scenarios.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rgbClr val="003366"/>
              </a:buClr>
              <a:buSzPct val="85000"/>
              <a:buFont typeface="Wingdings" charset="2"/>
              <a:buChar char="Ø"/>
            </a:pPr>
            <a:endParaRPr lang="en-US" sz="2000" dirty="0">
              <a:latin typeface="Palatino Linotype" pitchFamily="18" charset="0"/>
            </a:endParaRP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rgbClr val="003366"/>
              </a:buClr>
              <a:buSzPct val="85000"/>
              <a:buFont typeface="Wingdings" charset="2"/>
              <a:buChar char="Ø"/>
            </a:pPr>
            <a:endParaRPr lang="en-US" sz="2000" dirty="0">
              <a:latin typeface="Palatino Linotype" pitchFamily="18" charset="0"/>
            </a:endParaRP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rgbClr val="003366"/>
              </a:buClr>
              <a:buSzPct val="85000"/>
              <a:buFont typeface="Wingdings" charset="2"/>
              <a:buChar char="Ø"/>
            </a:pPr>
            <a:endParaRPr lang="en-US" sz="2000" dirty="0">
              <a:latin typeface="Palatino Linotype" pitchFamily="18" charset="0"/>
            </a:endParaRP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rgbClr val="003366"/>
              </a:buClr>
              <a:buSzPct val="85000"/>
              <a:buFont typeface="Times" pitchFamily="1" charset="0"/>
              <a:buNone/>
            </a:pPr>
            <a:endParaRPr lang="en-US" sz="2000" dirty="0">
              <a:latin typeface="Palatino Linotyp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0832" y="1450848"/>
            <a:ext cx="5437632" cy="47183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900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+mn-lt"/>
              </a:rPr>
              <a:t>Financial Performance Measures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120" y="1024128"/>
            <a:ext cx="10515600" cy="547420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Modified cash versus accrual</a:t>
            </a:r>
          </a:p>
          <a:p>
            <a:r>
              <a:rPr lang="en-US" dirty="0" smtClean="0"/>
              <a:t>Cash margin</a:t>
            </a:r>
          </a:p>
          <a:p>
            <a:r>
              <a:rPr lang="en-US" dirty="0" smtClean="0"/>
              <a:t>Percent of revenue by expense category</a:t>
            </a:r>
          </a:p>
          <a:p>
            <a:pPr lvl="1"/>
            <a:r>
              <a:rPr lang="en-US" dirty="0" smtClean="0"/>
              <a:t>Percent net distributable income</a:t>
            </a:r>
          </a:p>
          <a:p>
            <a:r>
              <a:rPr lang="en-US" dirty="0" smtClean="0"/>
              <a:t>Revenue per physician</a:t>
            </a:r>
          </a:p>
          <a:p>
            <a:r>
              <a:rPr lang="en-US" dirty="0" smtClean="0"/>
              <a:t>Staffing per physician</a:t>
            </a:r>
          </a:p>
          <a:p>
            <a:r>
              <a:rPr lang="en-US" dirty="0" smtClean="0"/>
              <a:t>Revenue per 1000 square feet</a:t>
            </a:r>
          </a:p>
          <a:p>
            <a:r>
              <a:rPr lang="en-US" dirty="0" smtClean="0"/>
              <a:t>Ancillary revenue percent of total revenue</a:t>
            </a:r>
          </a:p>
          <a:p>
            <a:r>
              <a:rPr lang="en-US" dirty="0"/>
              <a:t>Relevant to health system </a:t>
            </a:r>
            <a:r>
              <a:rPr lang="en-US" dirty="0" smtClean="0"/>
              <a:t>operations and organizations issuing debt</a:t>
            </a:r>
            <a:endParaRPr lang="en-US" dirty="0"/>
          </a:p>
          <a:p>
            <a:pPr lvl="1"/>
            <a:r>
              <a:rPr lang="en-US" dirty="0"/>
              <a:t>Net operating income</a:t>
            </a:r>
          </a:p>
          <a:p>
            <a:pPr lvl="1"/>
            <a:r>
              <a:rPr lang="en-US" dirty="0"/>
              <a:t>Days cash on </a:t>
            </a:r>
            <a:r>
              <a:rPr lang="en-US" dirty="0" smtClean="0"/>
              <a:t>hand</a:t>
            </a:r>
          </a:p>
          <a:p>
            <a:r>
              <a:rPr lang="en-US" dirty="0"/>
              <a:t>Percent operating revenue by category</a:t>
            </a:r>
          </a:p>
          <a:p>
            <a:pPr lvl="1"/>
            <a:r>
              <a:rPr lang="en-US" dirty="0"/>
              <a:t>Net patient service revenue</a:t>
            </a:r>
          </a:p>
          <a:p>
            <a:pPr lvl="1"/>
            <a:r>
              <a:rPr lang="en-US" dirty="0"/>
              <a:t>Risk contract revenue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45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7101" y="797206"/>
            <a:ext cx="10571488" cy="5972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3081" y="1118179"/>
            <a:ext cx="3320167" cy="35046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49912" y="926451"/>
            <a:ext cx="2906888" cy="38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89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8DECC3-6DE3-4568-AEB1-96CD02C5C47E}" type="slidenum">
              <a:rPr lang="en-US"/>
              <a:pPr>
                <a:defRPr/>
              </a:pPr>
              <a:t>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5" y="874316"/>
            <a:ext cx="7796212" cy="584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53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304799"/>
            <a:ext cx="11480800" cy="3336471"/>
          </a:xfrm>
        </p:spPr>
        <p:txBody>
          <a:bodyPr/>
          <a:lstStyle/>
          <a:p>
            <a:r>
              <a:rPr lang="en-US" b="1" dirty="0" smtClean="0">
                <a:latin typeface="Palatino Linotype" pitchFamily="18" charset="0"/>
              </a:rPr>
              <a:t>Case Review</a:t>
            </a:r>
            <a:br>
              <a:rPr lang="en-US" b="1" dirty="0" smtClean="0">
                <a:latin typeface="Palatino Linotype" pitchFamily="18" charset="0"/>
              </a:rPr>
            </a:br>
            <a:r>
              <a:rPr lang="en-US" b="1" dirty="0">
                <a:latin typeface="Palatino Linotype" pitchFamily="18" charset="0"/>
              </a:rPr>
              <a:t/>
            </a:r>
            <a:br>
              <a:rPr lang="en-US" b="1" dirty="0">
                <a:latin typeface="Palatino Linotype" pitchFamily="18" charset="0"/>
              </a:rPr>
            </a:br>
            <a:r>
              <a:rPr lang="en-US" sz="3600" b="1" dirty="0">
                <a:latin typeface="Palatino Linotype" pitchFamily="18" charset="0"/>
              </a:rPr>
              <a:t>Module 2 - Finance and Budgeting Case Study</a:t>
            </a:r>
            <a:br>
              <a:rPr lang="en-US" sz="3600" b="1" dirty="0">
                <a:latin typeface="Palatino Linotype" pitchFamily="18" charset="0"/>
              </a:rPr>
            </a:br>
            <a:endParaRPr lang="en-US" sz="3600" b="1" dirty="0">
              <a:latin typeface="Palatino Linotype" pitchFamily="18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8DECC3-6DE3-4568-AEB1-96CD02C5C47E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09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97408" y="152400"/>
            <a:ext cx="1048512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Budget and Financial Planning</a:t>
            </a:r>
            <a:endParaRPr lang="en-US" sz="3600" b="1" dirty="0">
              <a:latin typeface="+mn-lt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8DECC3-6DE3-4568-AEB1-96CD02C5C47E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3164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9054" y="938784"/>
            <a:ext cx="9684290" cy="559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6422" name="Rectangle 6"/>
          <p:cNvSpPr>
            <a:spLocks noChangeArrowheads="1"/>
          </p:cNvSpPr>
          <p:nvPr/>
        </p:nvSpPr>
        <p:spPr bwMode="auto">
          <a:xfrm>
            <a:off x="7721600" y="1600200"/>
            <a:ext cx="1625600" cy="4724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23" name="Line 7"/>
          <p:cNvSpPr>
            <a:spLocks noChangeShapeType="1"/>
          </p:cNvSpPr>
          <p:nvPr/>
        </p:nvSpPr>
        <p:spPr bwMode="auto">
          <a:xfrm flipH="1">
            <a:off x="10753344" y="2223961"/>
            <a:ext cx="609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6427" name="Line 11"/>
          <p:cNvSpPr>
            <a:spLocks noChangeShapeType="1"/>
          </p:cNvSpPr>
          <p:nvPr/>
        </p:nvSpPr>
        <p:spPr bwMode="auto">
          <a:xfrm flipH="1">
            <a:off x="10753344" y="3569208"/>
            <a:ext cx="609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6428" name="Line 12"/>
          <p:cNvSpPr>
            <a:spLocks noChangeShapeType="1"/>
          </p:cNvSpPr>
          <p:nvPr/>
        </p:nvSpPr>
        <p:spPr bwMode="auto">
          <a:xfrm flipH="1">
            <a:off x="10753344" y="5807076"/>
            <a:ext cx="609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6433" name="Text Box 17"/>
          <p:cNvSpPr txBox="1">
            <a:spLocks noChangeArrowheads="1"/>
          </p:cNvSpPr>
          <p:nvPr/>
        </p:nvSpPr>
        <p:spPr bwMode="auto">
          <a:xfrm>
            <a:off x="4064000" y="1905001"/>
            <a:ext cx="3759200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0" b="1">
                <a:solidFill>
                  <a:srgbClr val="00CC00"/>
                </a:solidFill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6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2" grpId="0" animBg="1"/>
      <p:bldP spid="316423" grpId="0" animBg="1"/>
      <p:bldP spid="316427" grpId="0" animBg="1"/>
      <p:bldP spid="316428" grpId="0" animBg="1"/>
      <p:bldP spid="3164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97408" y="152400"/>
            <a:ext cx="10826496" cy="114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600" dirty="0">
                <a:latin typeface="+mn-lt"/>
              </a:rPr>
              <a:t>What are the major items affecting a physician practice financial plan?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5400"/>
            <a:ext cx="11277600" cy="457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2"/>
              <a:buChar char="Ø"/>
            </a:pPr>
            <a:endParaRPr lang="en-US" sz="2000" dirty="0">
              <a:latin typeface="Palatino Linotype" pitchFamily="18" charset="0"/>
            </a:endParaRPr>
          </a:p>
          <a:p>
            <a:pPr>
              <a:lnSpc>
                <a:spcPct val="80000"/>
              </a:lnSpc>
              <a:buFont typeface="Times" pitchFamily="1" charset="0"/>
              <a:buNone/>
            </a:pPr>
            <a:endParaRPr lang="en-US" sz="2000" dirty="0">
              <a:latin typeface="Palatino Linotype" pitchFamily="18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099B3-3275-4FC4-AD53-E031CF350C8F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317444" name="Rectangle 4"/>
          <p:cNvSpPr>
            <a:spLocks noChangeArrowheads="1"/>
          </p:cNvSpPr>
          <p:nvPr/>
        </p:nvSpPr>
        <p:spPr bwMode="auto">
          <a:xfrm>
            <a:off x="6461760" y="1905000"/>
            <a:ext cx="522224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Aft>
                <a:spcPts val="1200"/>
              </a:spcAft>
              <a:buClr>
                <a:srgbClr val="00CC00"/>
              </a:buClr>
              <a:buSzPct val="120000"/>
              <a:buFont typeface="Wingdings" charset="2"/>
              <a:buChar char="ü"/>
            </a:pPr>
            <a:r>
              <a:rPr lang="en-US" sz="2000" dirty="0">
                <a:latin typeface="Palatino Linotype" pitchFamily="18" charset="0"/>
              </a:rPr>
              <a:t>Patient Volumes</a:t>
            </a:r>
          </a:p>
          <a:p>
            <a:pPr marL="342900" indent="-342900">
              <a:lnSpc>
                <a:spcPct val="80000"/>
              </a:lnSpc>
              <a:spcAft>
                <a:spcPts val="1200"/>
              </a:spcAft>
              <a:buClr>
                <a:srgbClr val="00CC00"/>
              </a:buClr>
              <a:buSzPct val="120000"/>
              <a:buFont typeface="Wingdings" charset="2"/>
              <a:buChar char="ü"/>
            </a:pPr>
            <a:r>
              <a:rPr lang="en-US" sz="2000" dirty="0">
                <a:latin typeface="Palatino Linotype" pitchFamily="18" charset="0"/>
              </a:rPr>
              <a:t>Service Mix </a:t>
            </a:r>
          </a:p>
          <a:p>
            <a:pPr marL="342900" indent="-342900">
              <a:lnSpc>
                <a:spcPct val="80000"/>
              </a:lnSpc>
              <a:spcAft>
                <a:spcPts val="1200"/>
              </a:spcAft>
              <a:buClr>
                <a:srgbClr val="00CC00"/>
              </a:buClr>
              <a:buSzPct val="120000"/>
              <a:buFont typeface="Wingdings" charset="2"/>
              <a:buChar char="ü"/>
            </a:pPr>
            <a:r>
              <a:rPr lang="en-US" sz="2000" dirty="0">
                <a:latin typeface="Palatino Linotype" pitchFamily="18" charset="0"/>
              </a:rPr>
              <a:t>Reimbursement rates</a:t>
            </a:r>
          </a:p>
          <a:p>
            <a:pPr marL="342900" indent="-342900">
              <a:lnSpc>
                <a:spcPct val="80000"/>
              </a:lnSpc>
              <a:spcAft>
                <a:spcPts val="1200"/>
              </a:spcAft>
              <a:buClr>
                <a:srgbClr val="00CC00"/>
              </a:buClr>
              <a:buSzPct val="120000"/>
              <a:buFont typeface="Wingdings" charset="2"/>
              <a:buChar char="ü"/>
            </a:pPr>
            <a:r>
              <a:rPr lang="en-US" sz="2000" dirty="0">
                <a:latin typeface="Palatino Linotype" pitchFamily="18" charset="0"/>
              </a:rPr>
              <a:t>Physician comp plans</a:t>
            </a:r>
          </a:p>
          <a:p>
            <a:pPr marL="342900" indent="-342900">
              <a:lnSpc>
                <a:spcPct val="80000"/>
              </a:lnSpc>
              <a:spcAft>
                <a:spcPts val="1200"/>
              </a:spcAft>
              <a:buClr>
                <a:srgbClr val="00CC00"/>
              </a:buClr>
              <a:buSzPct val="120000"/>
              <a:buFont typeface="Wingdings" charset="2"/>
              <a:buChar char="ü"/>
            </a:pPr>
            <a:r>
              <a:rPr lang="en-US" sz="2000" dirty="0">
                <a:latin typeface="Palatino Linotype" pitchFamily="18" charset="0"/>
              </a:rPr>
              <a:t>Staffing levels</a:t>
            </a:r>
          </a:p>
          <a:p>
            <a:pPr marL="342900" indent="-342900">
              <a:lnSpc>
                <a:spcPct val="80000"/>
              </a:lnSpc>
              <a:spcAft>
                <a:spcPts val="1200"/>
              </a:spcAft>
              <a:buClr>
                <a:srgbClr val="00CC00"/>
              </a:buClr>
              <a:buSzPct val="120000"/>
              <a:buFont typeface="Wingdings" charset="2"/>
              <a:buChar char="ü"/>
            </a:pPr>
            <a:r>
              <a:rPr lang="en-US" sz="2000" dirty="0">
                <a:latin typeface="Palatino Linotype" pitchFamily="18" charset="0"/>
              </a:rPr>
              <a:t>Capital</a:t>
            </a:r>
          </a:p>
          <a:p>
            <a:pPr marL="342900" indent="-342900">
              <a:lnSpc>
                <a:spcPct val="80000"/>
              </a:lnSpc>
              <a:spcAft>
                <a:spcPts val="1200"/>
              </a:spcAft>
              <a:buClr>
                <a:srgbClr val="003366"/>
              </a:buClr>
              <a:buSzPct val="85000"/>
              <a:buFont typeface="Wingdings" charset="2"/>
              <a:buChar char="Ø"/>
            </a:pPr>
            <a:endParaRPr lang="en-US" sz="2000" dirty="0">
              <a:latin typeface="Palatino Linotype" pitchFamily="18" charset="0"/>
            </a:endParaRPr>
          </a:p>
          <a:p>
            <a:pPr marL="342900" indent="-342900">
              <a:lnSpc>
                <a:spcPct val="80000"/>
              </a:lnSpc>
              <a:spcAft>
                <a:spcPts val="1200"/>
              </a:spcAft>
              <a:buClr>
                <a:srgbClr val="003366"/>
              </a:buClr>
              <a:buSzPct val="85000"/>
              <a:buFont typeface="Wingdings" charset="2"/>
              <a:buChar char="Ø"/>
            </a:pPr>
            <a:endParaRPr lang="en-US" sz="2000" dirty="0">
              <a:latin typeface="Palatino Linotype" pitchFamily="18" charset="0"/>
            </a:endParaRPr>
          </a:p>
          <a:p>
            <a:pPr marL="342900" indent="-342900">
              <a:lnSpc>
                <a:spcPct val="80000"/>
              </a:lnSpc>
              <a:spcAft>
                <a:spcPts val="1200"/>
              </a:spcAft>
              <a:buClr>
                <a:srgbClr val="003366"/>
              </a:buClr>
              <a:buSzPct val="85000"/>
              <a:buFont typeface="Times" pitchFamily="1" charset="0"/>
              <a:buNone/>
            </a:pPr>
            <a:endParaRPr lang="en-US" sz="2000" dirty="0">
              <a:latin typeface="Palatino Linotyp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7408" y="1295400"/>
            <a:ext cx="5212080" cy="48893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33984" y="152400"/>
            <a:ext cx="10997184" cy="9144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+mn-lt"/>
              </a:rPr>
              <a:t>What items should concern Mark?  What would you want to know?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92F7EE-272E-48A3-AA62-EE91BD015177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318468" name="Rectangle 4"/>
          <p:cNvSpPr>
            <a:spLocks noChangeArrowheads="1"/>
          </p:cNvSpPr>
          <p:nvPr/>
        </p:nvSpPr>
        <p:spPr bwMode="auto">
          <a:xfrm>
            <a:off x="6035040" y="1167224"/>
            <a:ext cx="5596128" cy="50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rgbClr val="00CC00"/>
              </a:buClr>
              <a:buSzPct val="120000"/>
              <a:buFont typeface="Wingdings" charset="2"/>
              <a:buChar char="ü"/>
            </a:pPr>
            <a:r>
              <a:rPr lang="en-US" sz="2000" dirty="0">
                <a:latin typeface="Palatino Linotype" pitchFamily="18" charset="0"/>
              </a:rPr>
              <a:t>Why is there a negative operating margin?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rgbClr val="00CC00"/>
              </a:buClr>
              <a:buSzPct val="120000"/>
              <a:buFont typeface="Wingdings" charset="2"/>
              <a:buChar char="ü"/>
            </a:pPr>
            <a:r>
              <a:rPr lang="en-US" sz="2000" dirty="0">
                <a:latin typeface="Palatino Linotype" pitchFamily="18" charset="0"/>
              </a:rPr>
              <a:t>Are there barriers to generating a positive margin?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rgbClr val="00CC00"/>
              </a:buClr>
              <a:buSzPct val="120000"/>
              <a:buFont typeface="Wingdings" charset="2"/>
              <a:buChar char="ü"/>
            </a:pPr>
            <a:r>
              <a:rPr lang="en-US" sz="2000" dirty="0">
                <a:latin typeface="Palatino Linotype" pitchFamily="18" charset="0"/>
              </a:rPr>
              <a:t>What is driving the drop in patient cash?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rgbClr val="00CC00"/>
              </a:buClr>
              <a:buSzPct val="120000"/>
              <a:buFont typeface="Wingdings" charset="2"/>
              <a:buChar char="ü"/>
            </a:pPr>
            <a:r>
              <a:rPr lang="en-US" sz="2000" dirty="0">
                <a:latin typeface="Palatino Linotype" pitchFamily="18" charset="0"/>
              </a:rPr>
              <a:t>Why is Operational Support decreasing?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rgbClr val="00CC00"/>
              </a:buClr>
              <a:buSzPct val="120000"/>
              <a:buFont typeface="Wingdings" charset="2"/>
              <a:buChar char="ü"/>
            </a:pPr>
            <a:r>
              <a:rPr lang="en-US" sz="2000" dirty="0">
                <a:latin typeface="Palatino Linotype" pitchFamily="18" charset="0"/>
              </a:rPr>
              <a:t>Are there other opportunities in Other Revenue?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rgbClr val="00CC00"/>
              </a:buClr>
              <a:buSzPct val="120000"/>
              <a:buFont typeface="Wingdings" charset="2"/>
              <a:buChar char="ü"/>
            </a:pPr>
            <a:r>
              <a:rPr lang="en-US" sz="2000" dirty="0">
                <a:latin typeface="Palatino Linotype" pitchFamily="18" charset="0"/>
              </a:rPr>
              <a:t>Is my staffing ratio adequate?  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rgbClr val="00CC00"/>
              </a:buClr>
              <a:buSzPct val="120000"/>
              <a:buFont typeface="Wingdings" charset="2"/>
              <a:buChar char="ü"/>
            </a:pPr>
            <a:r>
              <a:rPr lang="en-US" sz="2000" dirty="0">
                <a:latin typeface="Palatino Linotype" pitchFamily="18" charset="0"/>
              </a:rPr>
              <a:t>Why are MD Salaries and additional comp increasing so rapidly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rgbClr val="00CC00"/>
              </a:buClr>
              <a:buSzPct val="120000"/>
              <a:buFont typeface="Wingdings" charset="2"/>
              <a:buChar char="ü"/>
            </a:pPr>
            <a:r>
              <a:rPr lang="en-US" sz="2000" dirty="0">
                <a:latin typeface="Palatino Linotype" pitchFamily="18" charset="0"/>
              </a:rPr>
              <a:t>Is there benchmark data we can review and compare against?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rgbClr val="003366"/>
              </a:buClr>
              <a:buSzPct val="85000"/>
              <a:buFont typeface="Wingdings" charset="2"/>
              <a:buChar char="Ø"/>
            </a:pPr>
            <a:endParaRPr lang="en-US" sz="2000" dirty="0">
              <a:latin typeface="Palatino Linotype" pitchFamily="18" charset="0"/>
            </a:endParaRP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rgbClr val="003366"/>
              </a:buClr>
              <a:buSzPct val="85000"/>
              <a:buFont typeface="Times" pitchFamily="1" charset="0"/>
              <a:buNone/>
            </a:pPr>
            <a:endParaRPr lang="en-US" sz="2000" dirty="0">
              <a:latin typeface="Palatino Linotyp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3984" y="1066800"/>
            <a:ext cx="5212080" cy="48893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73024" y="152400"/>
            <a:ext cx="11009376" cy="1042416"/>
          </a:xfrm>
        </p:spPr>
        <p:txBody>
          <a:bodyPr>
            <a:noAutofit/>
          </a:bodyPr>
          <a:lstStyle/>
          <a:p>
            <a:r>
              <a:rPr lang="en-US" sz="3600" dirty="0">
                <a:latin typeface="+mn-lt"/>
              </a:rPr>
              <a:t>How might you explain the change in Patient Cash?  How much is volume affecting this?</a:t>
            </a:r>
          </a:p>
        </p:txBody>
      </p:sp>
      <p:graphicFrame>
        <p:nvGraphicFramePr>
          <p:cNvPr id="319565" name="Group 7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50012239"/>
              </p:ext>
            </p:extLst>
          </p:nvPr>
        </p:nvGraphicFramePr>
        <p:xfrm>
          <a:off x="4680373" y="1996440"/>
          <a:ext cx="6908800" cy="1447800"/>
        </p:xfrm>
        <a:graphic>
          <a:graphicData uri="http://schemas.openxmlformats.org/drawingml/2006/table">
            <a:tbl>
              <a:tblPr/>
              <a:tblGrid>
                <a:gridCol w="1930400"/>
                <a:gridCol w="1625600"/>
                <a:gridCol w="1727200"/>
                <a:gridCol w="1625600"/>
              </a:tblGrid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003366"/>
                        </a:buClr>
                        <a:buSzPct val="85000"/>
                        <a:buFont typeface="Times" pitchFamily="1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003366"/>
                        </a:buClr>
                        <a:buSzPct val="85000"/>
                        <a:buFont typeface="Times" pitchFamily="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FY11 Actual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003366"/>
                        </a:buClr>
                        <a:buSzPct val="85000"/>
                        <a:buFont typeface="Times" pitchFamily="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FY12 Budget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003366"/>
                        </a:buClr>
                        <a:buSzPct val="85000"/>
                        <a:buFont typeface="Times" pitchFamily="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Variance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003366"/>
                        </a:buClr>
                        <a:buSzPct val="85000"/>
                        <a:buFont typeface="Times" pitchFamily="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Revenue (000’s)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003366"/>
                        </a:buClr>
                        <a:buSzPct val="85000"/>
                        <a:buFont typeface="Times" pitchFamily="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$13,096,355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003366"/>
                        </a:buClr>
                        <a:buSzPct val="85000"/>
                        <a:buFont typeface="Times" pitchFamily="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$11,729,517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003366"/>
                        </a:buClr>
                        <a:buSzPct val="85000"/>
                        <a:buFont typeface="Times" pitchFamily="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($1,366,838)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003366"/>
                        </a:buClr>
                        <a:buSzPct val="85000"/>
                        <a:buFont typeface="Times" pitchFamily="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Volume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003366"/>
                        </a:buClr>
                        <a:buSzPct val="85000"/>
                        <a:buFont typeface="Times" pitchFamily="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87,000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003366"/>
                        </a:buClr>
                        <a:buSzPct val="85000"/>
                        <a:buFont typeface="Times" pitchFamily="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80,000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003366"/>
                        </a:buClr>
                        <a:buSzPct val="85000"/>
                        <a:buFont typeface="Times" pitchFamily="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(7,000)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003366"/>
                        </a:buClr>
                        <a:buSzPct val="85000"/>
                        <a:buFont typeface="Times" pitchFamily="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Price per Unit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003366"/>
                        </a:buClr>
                        <a:buSzPct val="85000"/>
                        <a:buFont typeface="Times" pitchFamily="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$150.53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003366"/>
                        </a:buClr>
                        <a:buSzPct val="85000"/>
                        <a:buFont typeface="Times" pitchFamily="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$146.62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003366"/>
                        </a:buClr>
                        <a:buSzPct val="85000"/>
                        <a:buFont typeface="Times" pitchFamily="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($3.91)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673600" y="6477000"/>
            <a:ext cx="2540000" cy="228600"/>
          </a:xfrm>
        </p:spPr>
        <p:txBody>
          <a:bodyPr/>
          <a:lstStyle/>
          <a:p>
            <a:pPr>
              <a:defRPr/>
            </a:pPr>
            <a:fld id="{686B7C7E-567A-4A4F-9710-B7293F21008A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319520" name="Text Box 32"/>
          <p:cNvSpPr txBox="1">
            <a:spLocks noChangeArrowheads="1"/>
          </p:cNvSpPr>
          <p:nvPr/>
        </p:nvSpPr>
        <p:spPr bwMode="auto">
          <a:xfrm>
            <a:off x="6400800" y="3657601"/>
            <a:ext cx="5181600" cy="10953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Price Variance:</a:t>
            </a:r>
          </a:p>
          <a:p>
            <a:pPr>
              <a:spcBef>
                <a:spcPct val="50000"/>
              </a:spcBef>
            </a:pPr>
            <a:r>
              <a:rPr lang="en-US" sz="1600"/>
              <a:t>(Actual </a:t>
            </a:r>
            <a:r>
              <a:rPr lang="en-US" sz="1600" i="1"/>
              <a:t>P</a:t>
            </a:r>
            <a:r>
              <a:rPr lang="en-US" sz="1600"/>
              <a:t> – Budget </a:t>
            </a:r>
            <a:r>
              <a:rPr lang="en-US" sz="1600" i="1"/>
              <a:t>P</a:t>
            </a:r>
            <a:r>
              <a:rPr lang="en-US" sz="1600"/>
              <a:t> ) * Actual </a:t>
            </a:r>
            <a:r>
              <a:rPr lang="en-US" sz="1600" i="1"/>
              <a:t>Q</a:t>
            </a:r>
            <a:r>
              <a:rPr lang="en-US" sz="1600"/>
              <a:t> </a:t>
            </a:r>
          </a:p>
          <a:p>
            <a:pPr>
              <a:spcBef>
                <a:spcPct val="50000"/>
              </a:spcBef>
            </a:pPr>
            <a:r>
              <a:rPr lang="en-US" sz="1600"/>
              <a:t>($150.53 - $146.62) * 80,000 = ($313,108)</a:t>
            </a:r>
          </a:p>
        </p:txBody>
      </p:sp>
      <p:sp>
        <p:nvSpPr>
          <p:cNvPr id="319521" name="Text Box 33"/>
          <p:cNvSpPr txBox="1">
            <a:spLocks noChangeArrowheads="1"/>
          </p:cNvSpPr>
          <p:nvPr/>
        </p:nvSpPr>
        <p:spPr bwMode="auto">
          <a:xfrm>
            <a:off x="6400800" y="4973321"/>
            <a:ext cx="5181600" cy="1095375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Volume Variance:</a:t>
            </a:r>
          </a:p>
          <a:p>
            <a:pPr>
              <a:spcBef>
                <a:spcPct val="50000"/>
              </a:spcBef>
            </a:pPr>
            <a:r>
              <a:rPr lang="en-US" sz="1600"/>
              <a:t>(Actual </a:t>
            </a:r>
            <a:r>
              <a:rPr lang="en-US" sz="1600" i="1"/>
              <a:t>Q</a:t>
            </a:r>
            <a:r>
              <a:rPr lang="en-US" sz="1600"/>
              <a:t> – Budget </a:t>
            </a:r>
            <a:r>
              <a:rPr lang="en-US" sz="1600" i="1"/>
              <a:t>Q</a:t>
            </a:r>
            <a:r>
              <a:rPr lang="en-US" sz="1600"/>
              <a:t> ) * Budget </a:t>
            </a:r>
            <a:r>
              <a:rPr lang="en-US" sz="1600" i="1"/>
              <a:t>P </a:t>
            </a:r>
          </a:p>
          <a:p>
            <a:pPr>
              <a:spcBef>
                <a:spcPct val="50000"/>
              </a:spcBef>
            </a:pPr>
            <a:r>
              <a:rPr lang="en-US" sz="1600"/>
              <a:t>(87,000 – 80,000) * 150.53 = ($1,053,730)</a:t>
            </a:r>
          </a:p>
        </p:txBody>
      </p:sp>
      <p:graphicFrame>
        <p:nvGraphicFramePr>
          <p:cNvPr id="319522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473711"/>
              </p:ext>
            </p:extLst>
          </p:nvPr>
        </p:nvGraphicFramePr>
        <p:xfrm>
          <a:off x="1016000" y="4998720"/>
          <a:ext cx="4876800" cy="1051560"/>
        </p:xfrm>
        <a:graphic>
          <a:graphicData uri="http://schemas.openxmlformats.org/drawingml/2006/table">
            <a:tbl>
              <a:tblPr/>
              <a:tblGrid>
                <a:gridCol w="3149600"/>
                <a:gridCol w="1727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003366"/>
                        </a:buClr>
                        <a:buSzPct val="85000"/>
                        <a:buFont typeface="Times" pitchFamily="1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Lower Price per Unit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003366"/>
                        </a:buClr>
                        <a:buSzPct val="85000"/>
                        <a:buFont typeface="Times" pitchFamily="1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($313,108)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003366"/>
                        </a:buClr>
                        <a:buSzPct val="85000"/>
                        <a:buFont typeface="Times" pitchFamily="1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Lower Total Quantity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003366"/>
                        </a:buClr>
                        <a:buSzPct val="85000"/>
                        <a:buFont typeface="Times" pitchFamily="1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($1,053,730)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003366"/>
                        </a:buClr>
                        <a:buSzPct val="85000"/>
                        <a:buFont typeface="Times" pitchFamily="1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Total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003366"/>
                        </a:buClr>
                        <a:buSzPct val="85000"/>
                        <a:buFont typeface="Times" pitchFamily="1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($1,366,838)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9560" name="Rectangle 72"/>
          <p:cNvSpPr>
            <a:spLocks noChangeArrowheads="1"/>
          </p:cNvSpPr>
          <p:nvPr/>
        </p:nvSpPr>
        <p:spPr bwMode="auto">
          <a:xfrm>
            <a:off x="860213" y="1945640"/>
            <a:ext cx="3454400" cy="26263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spcAft>
                <a:spcPts val="1200"/>
              </a:spcAft>
              <a:buClr>
                <a:srgbClr val="003366"/>
              </a:buClr>
              <a:buSzPct val="85000"/>
            </a:pPr>
            <a:r>
              <a:rPr lang="en-US" sz="1800" dirty="0"/>
              <a:t>Decrease in patient cash is caused by a combination of a lower payment per unit and lower volume.  Of the ($1.3M) total decrease, ($.3M) is related to rate, and ($1.0M) is related to volume.</a:t>
            </a:r>
          </a:p>
          <a:p>
            <a:pPr marL="342900" indent="-342900">
              <a:spcAft>
                <a:spcPts val="1200"/>
              </a:spcAft>
              <a:buClr>
                <a:srgbClr val="003366"/>
              </a:buClr>
              <a:buSzPct val="85000"/>
              <a:buFont typeface="Arial" pitchFamily="34" charset="0"/>
              <a:buChar char="•"/>
            </a:pPr>
            <a:endParaRPr lang="en-US" sz="1800" dirty="0"/>
          </a:p>
        </p:txBody>
      </p:sp>
      <p:sp>
        <p:nvSpPr>
          <p:cNvPr id="319566" name="Text Box 78"/>
          <p:cNvSpPr txBox="1">
            <a:spLocks noChangeArrowheads="1"/>
          </p:cNvSpPr>
          <p:nvPr/>
        </p:nvSpPr>
        <p:spPr bwMode="auto">
          <a:xfrm>
            <a:off x="6400800" y="6096000"/>
            <a:ext cx="508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Palatino Linotype" pitchFamily="18" charset="0"/>
              </a:rPr>
              <a:t>Amounts are rounded</a:t>
            </a:r>
          </a:p>
        </p:txBody>
      </p:sp>
      <p:sp>
        <p:nvSpPr>
          <p:cNvPr id="319567" name="Oval 79"/>
          <p:cNvSpPr>
            <a:spLocks noChangeArrowheads="1"/>
          </p:cNvSpPr>
          <p:nvPr/>
        </p:nvSpPr>
        <p:spPr bwMode="auto">
          <a:xfrm>
            <a:off x="9861973" y="2301240"/>
            <a:ext cx="19304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9568" name="Oval 80"/>
          <p:cNvSpPr>
            <a:spLocks noChangeArrowheads="1"/>
          </p:cNvSpPr>
          <p:nvPr/>
        </p:nvSpPr>
        <p:spPr bwMode="auto">
          <a:xfrm>
            <a:off x="4165600" y="5684520"/>
            <a:ext cx="19304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9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9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9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9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9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9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9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9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520" grpId="0" animBg="1"/>
      <p:bldP spid="319521" grpId="0" animBg="1"/>
      <p:bldP spid="319560" grpId="0" animBg="1"/>
      <p:bldP spid="319566" grpId="0"/>
      <p:bldP spid="319567" grpId="0" animBg="1"/>
      <p:bldP spid="3195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" y="152400"/>
            <a:ext cx="11119104" cy="85953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What might you do about the “promised” bonus?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4AB3B7-815B-4CF3-957A-CD13A3169981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320516" name="Rectangle 4"/>
          <p:cNvSpPr>
            <a:spLocks noChangeArrowheads="1"/>
          </p:cNvSpPr>
          <p:nvPr/>
        </p:nvSpPr>
        <p:spPr bwMode="auto">
          <a:xfrm>
            <a:off x="6498336" y="1402080"/>
            <a:ext cx="5169408" cy="359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rgbClr val="00CC00"/>
              </a:buClr>
              <a:buSzPct val="130000"/>
              <a:buFont typeface="Wingdings" charset="2"/>
              <a:buChar char="ü"/>
            </a:pPr>
            <a:r>
              <a:rPr lang="en-US" sz="2000" dirty="0">
                <a:latin typeface="Palatino Linotype" pitchFamily="18" charset="0"/>
              </a:rPr>
              <a:t>Determine if “promised” means “guaranteed”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rgbClr val="00CC00"/>
              </a:buClr>
              <a:buSzPct val="130000"/>
              <a:buFont typeface="Wingdings" charset="2"/>
              <a:buChar char="ü"/>
            </a:pPr>
            <a:r>
              <a:rPr lang="en-US" sz="2000" dirty="0">
                <a:latin typeface="Palatino Linotype" pitchFamily="18" charset="0"/>
              </a:rPr>
              <a:t>Options to tie it more closely to performance?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rgbClr val="00CC00"/>
              </a:buClr>
              <a:buSzPct val="130000"/>
              <a:buFont typeface="Wingdings" charset="2"/>
              <a:buChar char="ü"/>
            </a:pPr>
            <a:r>
              <a:rPr lang="en-US" sz="2000" dirty="0">
                <a:latin typeface="Palatino Linotype" pitchFamily="18" charset="0"/>
              </a:rPr>
              <a:t>Remove it from the budget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rgbClr val="00CC00"/>
              </a:buClr>
              <a:buSzPct val="130000"/>
              <a:buFont typeface="Wingdings" charset="2"/>
              <a:buChar char="ü"/>
            </a:pPr>
            <a:r>
              <a:rPr lang="en-US" sz="2000" dirty="0">
                <a:latin typeface="Palatino Linotype" pitchFamily="18" charset="0"/>
              </a:rPr>
              <a:t>Review parameters of comp plans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rgbClr val="00CC00"/>
              </a:buClr>
              <a:buSzPct val="130000"/>
              <a:buFont typeface="Wingdings" charset="2"/>
              <a:buChar char="ü"/>
            </a:pPr>
            <a:r>
              <a:rPr lang="en-US" sz="2000" dirty="0">
                <a:latin typeface="Palatino Linotype" pitchFamily="18" charset="0"/>
              </a:rPr>
              <a:t>Other ideas?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rgbClr val="003366"/>
              </a:buClr>
              <a:buSzPct val="85000"/>
              <a:buFont typeface="Times" pitchFamily="1" charset="0"/>
              <a:buNone/>
            </a:pPr>
            <a:endParaRPr lang="en-US" sz="2000" dirty="0">
              <a:latin typeface="Palatino Linotyp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0" y="1402080"/>
            <a:ext cx="5681472" cy="48893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6816" y="115824"/>
            <a:ext cx="10761471" cy="1030224"/>
          </a:xfrm>
        </p:spPr>
        <p:txBody>
          <a:bodyPr>
            <a:noAutofit/>
          </a:bodyPr>
          <a:lstStyle/>
          <a:p>
            <a:r>
              <a:rPr lang="en-US" sz="3600" dirty="0">
                <a:latin typeface="+mn-lt"/>
              </a:rPr>
              <a:t>What opportunities do you see to improve the planned margin?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A1FB84-C695-427E-9CF2-CAE50FB5F4AE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326660" name="Rectangle 4"/>
          <p:cNvSpPr>
            <a:spLocks noChangeArrowheads="1"/>
          </p:cNvSpPr>
          <p:nvPr/>
        </p:nvSpPr>
        <p:spPr bwMode="auto">
          <a:xfrm>
            <a:off x="6473953" y="1402080"/>
            <a:ext cx="5210048" cy="385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rgbClr val="00CC00"/>
              </a:buClr>
              <a:buSzPct val="120000"/>
              <a:buFont typeface="Wingdings" charset="2"/>
              <a:buChar char="ü"/>
            </a:pPr>
            <a:r>
              <a:rPr lang="en-US" sz="2000" dirty="0">
                <a:latin typeface="Palatino Linotype" pitchFamily="18" charset="0"/>
              </a:rPr>
              <a:t>Increase clinical hours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rgbClr val="00CC00"/>
              </a:buClr>
              <a:buSzPct val="120000"/>
              <a:buFont typeface="Wingdings" charset="2"/>
              <a:buChar char="ü"/>
            </a:pPr>
            <a:r>
              <a:rPr lang="en-US" sz="2000" dirty="0">
                <a:latin typeface="Palatino Linotype" pitchFamily="18" charset="0"/>
              </a:rPr>
              <a:t>Increase volumes via efficiency measures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rgbClr val="00CC00"/>
              </a:buClr>
              <a:buSzPct val="120000"/>
              <a:buFont typeface="Wingdings" charset="2"/>
              <a:buChar char="ü"/>
            </a:pPr>
            <a:r>
              <a:rPr lang="en-US" sz="2000" dirty="0">
                <a:latin typeface="Palatino Linotype" pitchFamily="18" charset="0"/>
              </a:rPr>
              <a:t>Options to generate non-patient revenue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rgbClr val="00CC00"/>
              </a:buClr>
              <a:buSzPct val="120000"/>
              <a:buFont typeface="Wingdings" charset="2"/>
              <a:buChar char="ü"/>
            </a:pPr>
            <a:r>
              <a:rPr lang="en-US" sz="2000" dirty="0">
                <a:latin typeface="Palatino Linotype" pitchFamily="18" charset="0"/>
              </a:rPr>
              <a:t>Change in service mix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rgbClr val="00CC00"/>
              </a:buClr>
              <a:buSzPct val="120000"/>
              <a:buFont typeface="Wingdings" charset="2"/>
              <a:buChar char="ü"/>
            </a:pPr>
            <a:r>
              <a:rPr lang="en-US" sz="2000" dirty="0">
                <a:latin typeface="Palatino Linotype" pitchFamily="18" charset="0"/>
              </a:rPr>
              <a:t>Revert to the 4% benchmark MD salary increases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rgbClr val="00CC00"/>
              </a:buClr>
              <a:buSzPct val="120000"/>
              <a:buFont typeface="Wingdings" charset="2"/>
              <a:buChar char="ü"/>
            </a:pPr>
            <a:r>
              <a:rPr lang="en-US" sz="2000" dirty="0">
                <a:latin typeface="Palatino Linotype" pitchFamily="18" charset="0"/>
              </a:rPr>
              <a:t>Remove “promised” bonus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rgbClr val="00CC00"/>
              </a:buClr>
              <a:buSzPct val="120000"/>
              <a:buFont typeface="Wingdings" charset="2"/>
              <a:buChar char="ü"/>
            </a:pPr>
            <a:r>
              <a:rPr lang="en-US" sz="2000" dirty="0">
                <a:latin typeface="Palatino Linotype" pitchFamily="18" charset="0"/>
              </a:rPr>
              <a:t>What else? 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rgbClr val="003366"/>
              </a:buClr>
              <a:buSzPct val="85000"/>
              <a:buFont typeface="Wingdings" charset="2"/>
              <a:buChar char="Ø"/>
            </a:pPr>
            <a:endParaRPr lang="en-US" sz="2000" dirty="0">
              <a:latin typeface="Palatino Linotype" pitchFamily="18" charset="0"/>
            </a:endParaRP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rgbClr val="003366"/>
              </a:buClr>
              <a:buSzPct val="85000"/>
              <a:buFont typeface="Times" pitchFamily="1" charset="0"/>
              <a:buNone/>
            </a:pPr>
            <a:endParaRPr lang="en-US" sz="2000" dirty="0">
              <a:latin typeface="Palatino Linotyp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0" y="1402080"/>
            <a:ext cx="5681472" cy="48893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6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551</Words>
  <Application>Microsoft Office PowerPoint</Application>
  <PresentationFormat>Custom</PresentationFormat>
  <Paragraphs>100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Financial Management of Practices Case Studies </vt:lpstr>
      <vt:lpstr>PowerPoint Presentation</vt:lpstr>
      <vt:lpstr>Case Review  Module 2 - Finance and Budgeting Case Study </vt:lpstr>
      <vt:lpstr>Budget and Financial Planning</vt:lpstr>
      <vt:lpstr>What are the major items affecting a physician practice financial plan?</vt:lpstr>
      <vt:lpstr>What items should concern Mark?  What would you want to know?</vt:lpstr>
      <vt:lpstr>How might you explain the change in Patient Cash?  How much is volume affecting this?</vt:lpstr>
      <vt:lpstr>What might you do about the “promised” bonus?</vt:lpstr>
      <vt:lpstr>What opportunities do you see to improve the planned margin?</vt:lpstr>
      <vt:lpstr>Can Mark and Andy get to a positive margin?</vt:lpstr>
      <vt:lpstr>Financial Performance Measures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jh991</dc:creator>
  <cp:lastModifiedBy>Bellisle, Kathy</cp:lastModifiedBy>
  <cp:revision>42</cp:revision>
  <dcterms:created xsi:type="dcterms:W3CDTF">2014-05-18T16:48:51Z</dcterms:created>
  <dcterms:modified xsi:type="dcterms:W3CDTF">2014-12-18T18:35:24Z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