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5" r:id="rId3"/>
    <p:sldId id="298" r:id="rId4"/>
    <p:sldId id="264" r:id="rId5"/>
    <p:sldId id="287" r:id="rId6"/>
    <p:sldId id="288" r:id="rId7"/>
    <p:sldId id="289" r:id="rId8"/>
    <p:sldId id="290" r:id="rId9"/>
    <p:sldId id="291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>
        <p:scale>
          <a:sx n="58" d="100"/>
          <a:sy n="58" d="100"/>
        </p:scale>
        <p:origin x="-2454" y="-1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9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20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2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6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8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41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02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34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AA1CE-E2DB-48C2-A5B0-3329CE5AAE7E}" type="datetimeFigureOut">
              <a:rPr lang="en-US" smtClean="0"/>
              <a:pPr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B3724-14B8-4202-A3C0-0A9E10A545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5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91525"/>
          </a:xfrm>
        </p:spPr>
        <p:txBody>
          <a:bodyPr/>
          <a:lstStyle/>
          <a:p>
            <a:r>
              <a:rPr lang="en-US" b="1" dirty="0"/>
              <a:t>Financial Management of Practices Case Studies </a:t>
            </a: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13888"/>
            <a:ext cx="9144000" cy="987552"/>
          </a:xfrm>
        </p:spPr>
        <p:txBody>
          <a:bodyPr/>
          <a:lstStyle/>
          <a:p>
            <a:r>
              <a:rPr lang="en-US" dirty="0" smtClean="0">
                <a:latin typeface="Palatino Linotype" panose="02040502050505030304" pitchFamily="18" charset="0"/>
              </a:rPr>
              <a:t>A case study series</a:t>
            </a:r>
            <a:endParaRPr lang="en-US" dirty="0"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5216" y="534987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556570"/>
                </a:solidFill>
                <a:latin typeface="Palatino Linotype" pitchFamily="18" charset="0"/>
              </a:rPr>
              <a:t>Jim Heffernan, Sr. VP Finance &amp; Treasurer</a:t>
            </a:r>
          </a:p>
          <a:p>
            <a:r>
              <a:rPr lang="en-US" b="1" dirty="0">
                <a:solidFill>
                  <a:srgbClr val="556570"/>
                </a:solidFill>
                <a:latin typeface="Palatino Linotype" pitchFamily="18" charset="0"/>
              </a:rPr>
              <a:t>MGPO</a:t>
            </a:r>
          </a:p>
          <a:p>
            <a:r>
              <a:rPr lang="en-US" b="1" dirty="0" smtClean="0">
                <a:solidFill>
                  <a:srgbClr val="556570"/>
                </a:solidFill>
                <a:latin typeface="Palatino Linotype" pitchFamily="18" charset="0"/>
              </a:rPr>
              <a:t>June 2, </a:t>
            </a:r>
            <a:r>
              <a:rPr lang="en-US" b="1" dirty="0">
                <a:solidFill>
                  <a:srgbClr val="556570"/>
                </a:solidFill>
                <a:latin typeface="Palatino Linotype" pitchFamily="18" charset="0"/>
              </a:rPr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27419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and comments?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50080"/>
            <a:ext cx="9144000" cy="1405128"/>
          </a:xfrm>
        </p:spPr>
        <p:txBody>
          <a:bodyPr/>
          <a:lstStyle/>
          <a:p>
            <a:r>
              <a:rPr lang="en-US" dirty="0" smtClean="0"/>
              <a:t>Acknowledge the contributions to the cases by Michael Mercurio, Mario </a:t>
            </a:r>
            <a:r>
              <a:rPr lang="en-US" dirty="0" err="1" smtClean="0"/>
              <a:t>Dibenedetto</a:t>
            </a:r>
            <a:r>
              <a:rPr lang="en-US" dirty="0" smtClean="0"/>
              <a:t>, </a:t>
            </a:r>
            <a:r>
              <a:rPr lang="en-US" dirty="0" err="1" smtClean="0"/>
              <a:t>DeeDee</a:t>
            </a:r>
            <a:r>
              <a:rPr lang="en-US" dirty="0" smtClean="0"/>
              <a:t> Chen, and Dr. Creagh Milford and to Nan Jones for the concept of the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91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DECC3-6DE3-4568-AEB1-96CD02C5C47E}" type="slidenum">
              <a:rPr lang="en-US"/>
              <a:pPr>
                <a:defRPr/>
              </a:pPr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775" y="874316"/>
            <a:ext cx="7796212" cy="584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598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8DECC3-6DE3-4568-AEB1-96CD02C5C47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92100" y="451756"/>
            <a:ext cx="11480800" cy="40712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Palatino Linotype" pitchFamily="18" charset="0"/>
              </a:rPr>
              <a:t>Case Review</a:t>
            </a:r>
            <a:br>
              <a:rPr lang="en-US" b="1" dirty="0" smtClean="0">
                <a:latin typeface="Palatino Linotype" pitchFamily="18" charset="0"/>
              </a:rPr>
            </a:br>
            <a:r>
              <a:rPr lang="en-US" b="1" dirty="0" smtClean="0">
                <a:latin typeface="Palatino Linotype" pitchFamily="18" charset="0"/>
              </a:rPr>
              <a:t/>
            </a:r>
            <a:br>
              <a:rPr lang="en-US" b="1" dirty="0" smtClean="0">
                <a:latin typeface="Palatino Linotype" pitchFamily="18" charset="0"/>
              </a:rPr>
            </a:br>
            <a:r>
              <a:rPr lang="en-US" sz="3600" b="1" dirty="0" smtClean="0">
                <a:latin typeface="Palatino Linotype" pitchFamily="18" charset="0"/>
              </a:rPr>
              <a:t>Module 3 - Compensation Planning Case Study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6435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04" y="170053"/>
            <a:ext cx="10744200" cy="1325563"/>
          </a:xfrm>
        </p:spPr>
        <p:txBody>
          <a:bodyPr>
            <a:normAutofit/>
          </a:bodyPr>
          <a:lstStyle/>
          <a:p>
            <a:pPr lvl="0"/>
            <a:r>
              <a:rPr lang="en-US" sz="3600" dirty="0">
                <a:latin typeface="+mn-lt"/>
              </a:rPr>
              <a:t>What are the potential advantages or disadvantages of an RVU based compensation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504" y="1593152"/>
            <a:ext cx="5416296" cy="4583811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Pays physicians regardless of financial mix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Weights services consistently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5904" y="1593151"/>
            <a:ext cx="4901184" cy="45838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18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121285"/>
            <a:ext cx="10997184" cy="1256411"/>
          </a:xfrm>
        </p:spPr>
        <p:txBody>
          <a:bodyPr>
            <a:normAutofit/>
          </a:bodyPr>
          <a:lstStyle/>
          <a:p>
            <a:pPr lvl="0"/>
            <a:r>
              <a:rPr lang="en-US" sz="3600" dirty="0">
                <a:latin typeface="+mn-lt"/>
              </a:rPr>
              <a:t>What other options for compensation might Mark propose and what would be their advantages</a:t>
            </a:r>
            <a:r>
              <a:rPr lang="en-US" sz="3600" dirty="0" smtClean="0">
                <a:latin typeface="+mn-lt"/>
              </a:rPr>
              <a:t>?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3120" y="1593152"/>
            <a:ext cx="5632704" cy="47466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What is the right structure for compensating physicians in the future</a:t>
            </a:r>
            <a:r>
              <a:rPr lang="en-US" sz="2100" dirty="0" smtClean="0"/>
              <a:t>?</a:t>
            </a:r>
            <a:endParaRPr lang="en-US" sz="2100" dirty="0"/>
          </a:p>
          <a:p>
            <a:pPr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What is the right percent of compensation to have as (at risk) incentives?  </a:t>
            </a:r>
          </a:p>
          <a:p>
            <a:pPr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What is the right balance of measures to include as incentives?</a:t>
            </a:r>
          </a:p>
          <a:p>
            <a:pPr lvl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-  Volume/RVUs	          		 -  Panel Size		     </a:t>
            </a:r>
          </a:p>
          <a:p>
            <a:pPr lvl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-  Managing Total Medical Expense	 -  Patient Experience</a:t>
            </a:r>
          </a:p>
          <a:p>
            <a:pPr lvl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-  Quality		           		 -  Compliance</a:t>
            </a:r>
          </a:p>
          <a:p>
            <a:pPr lvl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-  Coordination of Care          		 -  Adoption of best practices</a:t>
            </a:r>
          </a:p>
          <a:p>
            <a:pPr lvl="1"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-  </a:t>
            </a:r>
            <a:r>
              <a:rPr lang="en-US" sz="2100" dirty="0" smtClean="0"/>
              <a:t>Access</a:t>
            </a:r>
            <a:endParaRPr lang="en-US" sz="2100" dirty="0"/>
          </a:p>
          <a:p>
            <a:pPr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How do we incentivize and preserve our research and teaching missions</a:t>
            </a:r>
            <a:r>
              <a:rPr lang="en-US" sz="2100" dirty="0" smtClean="0"/>
              <a:t>?</a:t>
            </a:r>
            <a:endParaRPr lang="en-US" sz="2100" dirty="0"/>
          </a:p>
          <a:p>
            <a:pPr>
              <a:lnSpc>
                <a:spcPct val="110000"/>
              </a:lnSpc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sz="2100" dirty="0"/>
              <a:t>Time Frame for change?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" y="1593152"/>
            <a:ext cx="5172456" cy="47466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1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288" y="157861"/>
            <a:ext cx="10887456" cy="1122299"/>
          </a:xfrm>
        </p:spPr>
        <p:txBody>
          <a:bodyPr>
            <a:noAutofit/>
          </a:bodyPr>
          <a:lstStyle/>
          <a:p>
            <a:pPr lvl="0"/>
            <a:r>
              <a:rPr lang="en-US" sz="3200" dirty="0">
                <a:latin typeface="+mn-lt"/>
              </a:rPr>
              <a:t>How can Mark integrate new incentives for improved quality and access with no new marginal funds available to the practice?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736" y="4864607"/>
            <a:ext cx="4843272" cy="1287971"/>
          </a:xfrm>
        </p:spPr>
        <p:txBody>
          <a:bodyPr/>
          <a:lstStyle/>
          <a:p>
            <a:r>
              <a:rPr lang="en-US" dirty="0" smtClean="0"/>
              <a:t>Requires value judgments</a:t>
            </a:r>
          </a:p>
          <a:p>
            <a:r>
              <a:rPr lang="en-US" dirty="0" smtClean="0"/>
              <a:t>Incentives change over time</a:t>
            </a:r>
            <a:endParaRPr lang="en-US" dirty="0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86272" y="1389888"/>
            <a:ext cx="5435045" cy="4901184"/>
          </a:xfrm>
          <a:prstGeom prst="rect">
            <a:avLst/>
          </a:prstGeom>
        </p:spPr>
      </p:pic>
      <p:sp>
        <p:nvSpPr>
          <p:cNvPr id="54" name="Rectangle 53"/>
          <p:cNvSpPr/>
          <p:nvPr/>
        </p:nvSpPr>
        <p:spPr>
          <a:xfrm>
            <a:off x="1016508" y="1690687"/>
            <a:ext cx="4762500" cy="317391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Curved Down Arrow 55"/>
          <p:cNvSpPr/>
          <p:nvPr/>
        </p:nvSpPr>
        <p:spPr>
          <a:xfrm rot="16200000">
            <a:off x="8237073" y="4293715"/>
            <a:ext cx="1140709" cy="234238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urved Down Arrow 56"/>
          <p:cNvSpPr/>
          <p:nvPr/>
        </p:nvSpPr>
        <p:spPr>
          <a:xfrm rot="16200000">
            <a:off x="8185258" y="3211674"/>
            <a:ext cx="1244341" cy="234240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8483042" y="2036064"/>
            <a:ext cx="44150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8469555" y="2371344"/>
            <a:ext cx="44150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12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9093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en-US" sz="3600" dirty="0">
                <a:latin typeface="+mn-lt"/>
              </a:rPr>
              <a:t>How much can RVUs be devalued before they are no longer an incentive</a:t>
            </a:r>
            <a:r>
              <a:rPr lang="en-US" sz="3600" dirty="0" smtClean="0">
                <a:latin typeface="+mn-lt"/>
              </a:rPr>
              <a:t>?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2992" y="1674495"/>
            <a:ext cx="4940808" cy="4502468"/>
          </a:xfrm>
        </p:spPr>
        <p:txBody>
          <a:bodyPr/>
          <a:lstStyle/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Does professionalism mitigate the value of the RVU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Consider the theory of target compensation</a:t>
            </a:r>
          </a:p>
          <a:p>
            <a:pPr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Do quality, safety or population management incentives provide assurance of compensation stability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1674495"/>
            <a:ext cx="5245608" cy="45024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73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04" y="109093"/>
            <a:ext cx="10655808" cy="1325563"/>
          </a:xfrm>
        </p:spPr>
        <p:txBody>
          <a:bodyPr>
            <a:normAutofit/>
          </a:bodyPr>
          <a:lstStyle/>
          <a:p>
            <a:pPr lvl="0"/>
            <a:r>
              <a:rPr lang="en-US" sz="3600" dirty="0">
                <a:latin typeface="+mn-lt"/>
              </a:rPr>
              <a:t>Should Mark change the subsidy for fringe benefits to provide additional funding for cash compensation?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81727"/>
            <a:ext cx="4709160" cy="1487425"/>
          </a:xfrm>
        </p:spPr>
        <p:txBody>
          <a:bodyPr/>
          <a:lstStyle/>
          <a:p>
            <a:r>
              <a:rPr lang="en-US" dirty="0" smtClean="0"/>
              <a:t>Maximize retirement tax advantages</a:t>
            </a:r>
          </a:p>
          <a:p>
            <a:r>
              <a:rPr lang="en-US" dirty="0" smtClean="0"/>
              <a:t>Provide current income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93536" y="1280160"/>
            <a:ext cx="5355336" cy="64515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55904" y="1280160"/>
            <a:ext cx="5071872" cy="33822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8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9728"/>
            <a:ext cx="10515600" cy="110547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Follow-up resources</a:t>
            </a:r>
            <a:r>
              <a:rPr lang="en-US" sz="3200" dirty="0" smtClean="0">
                <a:latin typeface="+mn-lt"/>
              </a:rPr>
              <a:t>	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5200"/>
            <a:ext cx="10515600" cy="51124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Medical Group Management Association – sponsors surveys of cost, productivity, high performing practices and compensation surveys</a:t>
            </a:r>
          </a:p>
          <a:p>
            <a:r>
              <a:rPr lang="en-US" dirty="0" smtClean="0"/>
              <a:t>Faculty Practice Solution Center (UHC) – sponsors clinical productivity, revenue cycle and billing office performance surveys</a:t>
            </a:r>
          </a:p>
          <a:p>
            <a:r>
              <a:rPr lang="en-US" dirty="0" smtClean="0"/>
              <a:t>Healthcare Financial Management Association – MAP surveys of practice performance including financial and revenue cycle</a:t>
            </a:r>
          </a:p>
          <a:p>
            <a:r>
              <a:rPr lang="en-US" dirty="0" smtClean="0"/>
              <a:t>Sullivan Cotter – maintains the former large clinic compensation survey</a:t>
            </a:r>
          </a:p>
          <a:p>
            <a:r>
              <a:rPr lang="en-US" dirty="0" smtClean="0"/>
              <a:t>American Association of Medical Colleges – surveys of faculty practice plan compensation</a:t>
            </a:r>
          </a:p>
          <a:p>
            <a:r>
              <a:rPr lang="en-US" dirty="0" smtClean="0"/>
              <a:t>American Medical Group Association – compensation survey</a:t>
            </a:r>
          </a:p>
          <a:p>
            <a:r>
              <a:rPr lang="en-US" dirty="0" smtClean="0"/>
              <a:t>Specialty societies may have additional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72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324</Words>
  <Application>Microsoft Office PowerPoint</Application>
  <PresentationFormat>Custom</PresentationFormat>
  <Paragraphs>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Financial Management of Practices Case Studies </vt:lpstr>
      <vt:lpstr>PowerPoint Presentation</vt:lpstr>
      <vt:lpstr>PowerPoint Presentation</vt:lpstr>
      <vt:lpstr>What are the potential advantages or disadvantages of an RVU based compensation model?</vt:lpstr>
      <vt:lpstr>What other options for compensation might Mark propose and what would be their advantages?</vt:lpstr>
      <vt:lpstr>How can Mark integrate new incentives for improved quality and access with no new marginal funds available to the practice? </vt:lpstr>
      <vt:lpstr>How much can RVUs be devalued before they are no longer an incentive?</vt:lpstr>
      <vt:lpstr>Should Mark change the subsidy for fringe benefits to provide additional funding for cash compensation? </vt:lpstr>
      <vt:lpstr>Follow-up resources </vt:lpstr>
      <vt:lpstr>Questions and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jh991</dc:creator>
  <cp:lastModifiedBy>Bellisle, Kathy</cp:lastModifiedBy>
  <cp:revision>42</cp:revision>
  <dcterms:created xsi:type="dcterms:W3CDTF">2014-05-18T16:48:51Z</dcterms:created>
  <dcterms:modified xsi:type="dcterms:W3CDTF">2014-12-18T18:30:38Z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